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3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3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74" r:id="rId2"/>
    <p:sldId id="276" r:id="rId3"/>
    <p:sldId id="277" r:id="rId4"/>
    <p:sldId id="270" r:id="rId5"/>
    <p:sldId id="278" r:id="rId6"/>
    <p:sldId id="298" r:id="rId7"/>
    <p:sldId id="300" r:id="rId8"/>
    <p:sldId id="313" r:id="rId9"/>
    <p:sldId id="275" r:id="rId10"/>
    <p:sldId id="309" r:id="rId11"/>
    <p:sldId id="317" r:id="rId12"/>
    <p:sldId id="267" r:id="rId13"/>
    <p:sldId id="310" r:id="rId14"/>
    <p:sldId id="288" r:id="rId15"/>
    <p:sldId id="268" r:id="rId16"/>
    <p:sldId id="269" r:id="rId17"/>
    <p:sldId id="311" r:id="rId18"/>
    <p:sldId id="286" r:id="rId19"/>
    <p:sldId id="282" r:id="rId20"/>
    <p:sldId id="314" r:id="rId21"/>
    <p:sldId id="294" r:id="rId22"/>
    <p:sldId id="305" r:id="rId23"/>
    <p:sldId id="293" r:id="rId24"/>
    <p:sldId id="295" r:id="rId25"/>
    <p:sldId id="316" r:id="rId26"/>
    <p:sldId id="315" r:id="rId27"/>
    <p:sldId id="279" r:id="rId28"/>
    <p:sldId id="258" r:id="rId29"/>
    <p:sldId id="319" r:id="rId30"/>
    <p:sldId id="259" r:id="rId31"/>
    <p:sldId id="260" r:id="rId32"/>
    <p:sldId id="261" r:id="rId33"/>
    <p:sldId id="262" r:id="rId34"/>
    <p:sldId id="264" r:id="rId35"/>
    <p:sldId id="265" r:id="rId36"/>
    <p:sldId id="322" r:id="rId37"/>
    <p:sldId id="323" r:id="rId38"/>
    <p:sldId id="324" r:id="rId39"/>
    <p:sldId id="325" r:id="rId40"/>
    <p:sldId id="326" r:id="rId41"/>
    <p:sldId id="321" r:id="rId42"/>
    <p:sldId id="280" r:id="rId43"/>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0043"/>
    <a:srgbClr val="FFB3C9"/>
    <a:srgbClr val="FF8001"/>
    <a:srgbClr val="F18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59" autoAdjust="0"/>
    <p:restoredTop sz="74613" autoAdjust="0"/>
  </p:normalViewPr>
  <p:slideViewPr>
    <p:cSldViewPr snapToGrid="0">
      <p:cViewPr varScale="1">
        <p:scale>
          <a:sx n="87" d="100"/>
          <a:sy n="87" d="100"/>
        </p:scale>
        <p:origin x="192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kalkylblad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kalkylblad2.xlsx"/></Relationships>
</file>

<file path=ppt/charts/_rels/chart3.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kalkylblad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kalkylblad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kalkylblad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62719627037586E-2"/>
          <c:y val="3.9846967109566041E-2"/>
          <c:w val="0.90279601429251499"/>
          <c:h val="0.60765712098389202"/>
        </c:manualLayout>
      </c:layout>
      <c:barChart>
        <c:barDir val="col"/>
        <c:grouping val="clustered"/>
        <c:varyColors val="0"/>
        <c:ser>
          <c:idx val="0"/>
          <c:order val="0"/>
          <c:tx>
            <c:strRef>
              <c:f>'5B'!$B$3</c:f>
              <c:strCache>
                <c:ptCount val="1"/>
                <c:pt idx="0">
                  <c:v>1 A. Eleven kan förstå och följa instruktioner under en teoretisk inomhuslektion.</c:v>
                </c:pt>
              </c:strCache>
            </c:strRef>
          </c:tx>
          <c:spPr>
            <a:solidFill>
              <a:schemeClr val="accent1"/>
            </a:solidFill>
            <a:ln>
              <a:noFill/>
            </a:ln>
            <a:effectLst/>
          </c:spPr>
          <c:invertIfNegative val="0"/>
          <c:cat>
            <c:strRef>
              <c:f>'5B'!$C$2:$F$2</c:f>
              <c:strCache>
                <c:ptCount val="4"/>
                <c:pt idx="0">
                  <c:v>Stämmer inte alls</c:v>
                </c:pt>
                <c:pt idx="1">
                  <c:v>Stämmer ganska dåligt</c:v>
                </c:pt>
                <c:pt idx="2">
                  <c:v>Stämmer ganska väl</c:v>
                </c:pt>
                <c:pt idx="3">
                  <c:v>Stämmer helt</c:v>
                </c:pt>
              </c:strCache>
            </c:strRef>
          </c:cat>
          <c:val>
            <c:numRef>
              <c:f>'5B'!$C$3:$F$3</c:f>
              <c:numCache>
                <c:formatCode>General</c:formatCode>
                <c:ptCount val="4"/>
                <c:pt idx="0">
                  <c:v>5</c:v>
                </c:pt>
                <c:pt idx="1">
                  <c:v>6</c:v>
                </c:pt>
                <c:pt idx="2">
                  <c:v>5</c:v>
                </c:pt>
                <c:pt idx="3">
                  <c:v>7</c:v>
                </c:pt>
              </c:numCache>
            </c:numRef>
          </c:val>
        </c:ser>
        <c:ser>
          <c:idx val="1"/>
          <c:order val="1"/>
          <c:tx>
            <c:strRef>
              <c:f>'5B'!$B$4</c:f>
              <c:strCache>
                <c:ptCount val="1"/>
                <c:pt idx="0">
                  <c:v>1 B. Eleven kan förstå och följa instruktioner under lektioner med utomhuspedagogiska och upplevelsebaserade metoder.</c:v>
                </c:pt>
              </c:strCache>
            </c:strRef>
          </c:tx>
          <c:spPr>
            <a:solidFill>
              <a:schemeClr val="accent2"/>
            </a:solidFill>
            <a:ln>
              <a:noFill/>
            </a:ln>
            <a:effectLst/>
          </c:spPr>
          <c:invertIfNegative val="0"/>
          <c:cat>
            <c:strRef>
              <c:f>'5B'!$C$2:$F$2</c:f>
              <c:strCache>
                <c:ptCount val="4"/>
                <c:pt idx="0">
                  <c:v>Stämmer inte alls</c:v>
                </c:pt>
                <c:pt idx="1">
                  <c:v>Stämmer ganska dåligt</c:v>
                </c:pt>
                <c:pt idx="2">
                  <c:v>Stämmer ganska väl</c:v>
                </c:pt>
                <c:pt idx="3">
                  <c:v>Stämmer helt</c:v>
                </c:pt>
              </c:strCache>
            </c:strRef>
          </c:cat>
          <c:val>
            <c:numRef>
              <c:f>'5B'!$C$4:$F$4</c:f>
              <c:numCache>
                <c:formatCode>General</c:formatCode>
                <c:ptCount val="4"/>
                <c:pt idx="2">
                  <c:v>12</c:v>
                </c:pt>
                <c:pt idx="3">
                  <c:v>11</c:v>
                </c:pt>
              </c:numCache>
            </c:numRef>
          </c:val>
        </c:ser>
        <c:dLbls>
          <c:showLegendKey val="0"/>
          <c:showVal val="0"/>
          <c:showCatName val="0"/>
          <c:showSerName val="0"/>
          <c:showPercent val="0"/>
          <c:showBubbleSize val="0"/>
        </c:dLbls>
        <c:gapWidth val="219"/>
        <c:overlap val="-27"/>
        <c:axId val="337364080"/>
        <c:axId val="337364472"/>
      </c:barChart>
      <c:catAx>
        <c:axId val="33736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37364472"/>
        <c:crosses val="autoZero"/>
        <c:auto val="1"/>
        <c:lblAlgn val="ctr"/>
        <c:lblOffset val="100"/>
        <c:noMultiLvlLbl val="0"/>
      </c:catAx>
      <c:valAx>
        <c:axId val="337364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37364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613116389721374E-2"/>
          <c:y val="3.3481254811282682E-2"/>
          <c:w val="0.91537200808569597"/>
          <c:h val="0.65811492626454648"/>
        </c:manualLayout>
      </c:layout>
      <c:barChart>
        <c:barDir val="col"/>
        <c:grouping val="clustered"/>
        <c:varyColors val="0"/>
        <c:ser>
          <c:idx val="0"/>
          <c:order val="0"/>
          <c:tx>
            <c:strRef>
              <c:f>'5B Nyanlända'!$B$3</c:f>
              <c:strCache>
                <c:ptCount val="1"/>
                <c:pt idx="0">
                  <c:v>1 A. Eleven kan förstå och följa instruktioner under en teoretisk inomhuslektion.</c:v>
                </c:pt>
              </c:strCache>
            </c:strRef>
          </c:tx>
          <c:spPr>
            <a:solidFill>
              <a:schemeClr val="accent1"/>
            </a:solidFill>
            <a:ln>
              <a:noFill/>
            </a:ln>
            <a:effectLst/>
          </c:spPr>
          <c:invertIfNegative val="0"/>
          <c:cat>
            <c:strRef>
              <c:f>'5B Nyanlända'!$C$2:$F$2</c:f>
              <c:strCache>
                <c:ptCount val="4"/>
                <c:pt idx="0">
                  <c:v>Stämmer inte alls</c:v>
                </c:pt>
                <c:pt idx="1">
                  <c:v>Stämmer ganska dåligt</c:v>
                </c:pt>
                <c:pt idx="2">
                  <c:v>Stämmer ganska väl</c:v>
                </c:pt>
                <c:pt idx="3">
                  <c:v>Stämmer helt</c:v>
                </c:pt>
              </c:strCache>
            </c:strRef>
          </c:cat>
          <c:val>
            <c:numRef>
              <c:f>'5B Nyanlända'!$C$3:$F$3</c:f>
              <c:numCache>
                <c:formatCode>General</c:formatCode>
                <c:ptCount val="4"/>
                <c:pt idx="0">
                  <c:v>2</c:v>
                </c:pt>
                <c:pt idx="1">
                  <c:v>1</c:v>
                </c:pt>
                <c:pt idx="2">
                  <c:v>2</c:v>
                </c:pt>
                <c:pt idx="3">
                  <c:v>0</c:v>
                </c:pt>
              </c:numCache>
            </c:numRef>
          </c:val>
        </c:ser>
        <c:ser>
          <c:idx val="1"/>
          <c:order val="1"/>
          <c:tx>
            <c:strRef>
              <c:f>'5B Nyanlända'!$B$4</c:f>
              <c:strCache>
                <c:ptCount val="1"/>
                <c:pt idx="0">
                  <c:v>1 B. Eleven kan förstå och följa instruktioner under lektioner med utomhuspedagogiska och upplevelsebaserade metoder.</c:v>
                </c:pt>
              </c:strCache>
            </c:strRef>
          </c:tx>
          <c:spPr>
            <a:solidFill>
              <a:schemeClr val="accent2"/>
            </a:solidFill>
            <a:ln>
              <a:noFill/>
            </a:ln>
            <a:effectLst/>
          </c:spPr>
          <c:invertIfNegative val="0"/>
          <c:cat>
            <c:strRef>
              <c:f>'5B Nyanlända'!$C$2:$F$2</c:f>
              <c:strCache>
                <c:ptCount val="4"/>
                <c:pt idx="0">
                  <c:v>Stämmer inte alls</c:v>
                </c:pt>
                <c:pt idx="1">
                  <c:v>Stämmer ganska dåligt</c:v>
                </c:pt>
                <c:pt idx="2">
                  <c:v>Stämmer ganska väl</c:v>
                </c:pt>
                <c:pt idx="3">
                  <c:v>Stämmer helt</c:v>
                </c:pt>
              </c:strCache>
            </c:strRef>
          </c:cat>
          <c:val>
            <c:numRef>
              <c:f>'5B Nyanlända'!$C$4:$F$4</c:f>
              <c:numCache>
                <c:formatCode>General</c:formatCode>
                <c:ptCount val="4"/>
                <c:pt idx="2">
                  <c:v>4</c:v>
                </c:pt>
                <c:pt idx="3">
                  <c:v>1</c:v>
                </c:pt>
              </c:numCache>
            </c:numRef>
          </c:val>
        </c:ser>
        <c:dLbls>
          <c:showLegendKey val="0"/>
          <c:showVal val="0"/>
          <c:showCatName val="0"/>
          <c:showSerName val="0"/>
          <c:showPercent val="0"/>
          <c:showBubbleSize val="0"/>
        </c:dLbls>
        <c:gapWidth val="219"/>
        <c:overlap val="-27"/>
        <c:axId val="335720272"/>
        <c:axId val="337364864"/>
      </c:barChart>
      <c:catAx>
        <c:axId val="335720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37364864"/>
        <c:crosses val="autoZero"/>
        <c:auto val="1"/>
        <c:lblAlgn val="ctr"/>
        <c:lblOffset val="100"/>
        <c:noMultiLvlLbl val="0"/>
      </c:catAx>
      <c:valAx>
        <c:axId val="337364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35720272"/>
        <c:crosses val="autoZero"/>
        <c:crossBetween val="between"/>
        <c:majorUnit val="1"/>
        <c:minorUnit val="1"/>
      </c:valAx>
      <c:spPr>
        <a:noFill/>
        <a:ln>
          <a:noFill/>
        </a:ln>
        <a:effectLst/>
      </c:spPr>
    </c:plotArea>
    <c:plotVisOnly val="1"/>
    <c:dispBlanksAs val="gap"/>
    <c:showDLblsOverMax val="0"/>
  </c:chart>
  <c:spPr>
    <a:noFill/>
    <a:ln>
      <a:noFill/>
    </a:ln>
    <a:effectLst/>
  </c:spPr>
  <c:txPr>
    <a:bodyPr/>
    <a:lstStyle/>
    <a:p>
      <a:pPr>
        <a:defRPr/>
      </a:pPr>
      <a:endParaRPr lang="sv-S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336765914678206E-2"/>
          <c:y val="3.2840259289949873E-2"/>
          <c:w val="0.91635004192782088"/>
          <c:h val="0.68257315302926136"/>
        </c:manualLayout>
      </c:layout>
      <c:barChart>
        <c:barDir val="col"/>
        <c:grouping val="clustered"/>
        <c:varyColors val="0"/>
        <c:ser>
          <c:idx val="0"/>
          <c:order val="0"/>
          <c:tx>
            <c:strRef>
              <c:f>'5B'!$B$15</c:f>
              <c:strCache>
                <c:ptCount val="1"/>
                <c:pt idx="0">
                  <c:v>5 A. Elevens språkförståelse är tillräcklig för lärandet under en teoretisk inomhuslektion.</c:v>
                </c:pt>
              </c:strCache>
            </c:strRef>
          </c:tx>
          <c:spPr>
            <a:solidFill>
              <a:schemeClr val="accent1"/>
            </a:solidFill>
            <a:ln>
              <a:noFill/>
            </a:ln>
            <a:effectLst/>
          </c:spPr>
          <c:invertIfNegative val="0"/>
          <c:cat>
            <c:strRef>
              <c:f>'5B'!$C$14:$F$14</c:f>
              <c:strCache>
                <c:ptCount val="4"/>
                <c:pt idx="0">
                  <c:v>Stämmer inte alls</c:v>
                </c:pt>
                <c:pt idx="1">
                  <c:v>Stämmer ganska dåligt</c:v>
                </c:pt>
                <c:pt idx="2">
                  <c:v>Stämmer ganska väl</c:v>
                </c:pt>
                <c:pt idx="3">
                  <c:v>Stämmer helt</c:v>
                </c:pt>
              </c:strCache>
            </c:strRef>
          </c:cat>
          <c:val>
            <c:numRef>
              <c:f>'5B'!$C$15:$F$15</c:f>
              <c:numCache>
                <c:formatCode>General</c:formatCode>
                <c:ptCount val="4"/>
                <c:pt idx="0">
                  <c:v>3</c:v>
                </c:pt>
                <c:pt idx="1">
                  <c:v>8</c:v>
                </c:pt>
                <c:pt idx="2">
                  <c:v>4</c:v>
                </c:pt>
                <c:pt idx="3">
                  <c:v>8</c:v>
                </c:pt>
              </c:numCache>
            </c:numRef>
          </c:val>
        </c:ser>
        <c:ser>
          <c:idx val="1"/>
          <c:order val="1"/>
          <c:tx>
            <c:strRef>
              <c:f>'5B'!$B$16</c:f>
              <c:strCache>
                <c:ptCount val="1"/>
                <c:pt idx="0">
                  <c:v>5 B. Elevens språkförståelse är tillräcklig för lärandet under lektioner med utomhuspedagogiska och upplevelsebaserade metoder.</c:v>
                </c:pt>
              </c:strCache>
            </c:strRef>
          </c:tx>
          <c:spPr>
            <a:solidFill>
              <a:schemeClr val="accent2"/>
            </a:solidFill>
            <a:ln>
              <a:noFill/>
            </a:ln>
            <a:effectLst/>
          </c:spPr>
          <c:invertIfNegative val="0"/>
          <c:cat>
            <c:strRef>
              <c:f>'5B'!$C$14:$F$14</c:f>
              <c:strCache>
                <c:ptCount val="4"/>
                <c:pt idx="0">
                  <c:v>Stämmer inte alls</c:v>
                </c:pt>
                <c:pt idx="1">
                  <c:v>Stämmer ganska dåligt</c:v>
                </c:pt>
                <c:pt idx="2">
                  <c:v>Stämmer ganska väl</c:v>
                </c:pt>
                <c:pt idx="3">
                  <c:v>Stämmer helt</c:v>
                </c:pt>
              </c:strCache>
            </c:strRef>
          </c:cat>
          <c:val>
            <c:numRef>
              <c:f>'5B'!$C$16:$F$16</c:f>
              <c:numCache>
                <c:formatCode>General</c:formatCode>
                <c:ptCount val="4"/>
                <c:pt idx="1">
                  <c:v>0</c:v>
                </c:pt>
                <c:pt idx="2">
                  <c:v>11</c:v>
                </c:pt>
                <c:pt idx="3">
                  <c:v>12</c:v>
                </c:pt>
              </c:numCache>
            </c:numRef>
          </c:val>
        </c:ser>
        <c:dLbls>
          <c:showLegendKey val="0"/>
          <c:showVal val="0"/>
          <c:showCatName val="0"/>
          <c:showSerName val="0"/>
          <c:showPercent val="0"/>
          <c:showBubbleSize val="0"/>
        </c:dLbls>
        <c:gapWidth val="219"/>
        <c:overlap val="-27"/>
        <c:axId val="168423216"/>
        <c:axId val="168423600"/>
      </c:barChart>
      <c:catAx>
        <c:axId val="16842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68423600"/>
        <c:crosses val="autoZero"/>
        <c:auto val="1"/>
        <c:lblAlgn val="ctr"/>
        <c:lblOffset val="100"/>
        <c:noMultiLvlLbl val="0"/>
      </c:catAx>
      <c:valAx>
        <c:axId val="168423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68423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4883400501718983E-2"/>
          <c:y val="3.4607587856080986E-2"/>
          <c:w val="0.92967922505776213"/>
          <c:h val="0.649759815412986"/>
        </c:manualLayout>
      </c:layout>
      <c:barChart>
        <c:barDir val="col"/>
        <c:grouping val="clustered"/>
        <c:varyColors val="0"/>
        <c:ser>
          <c:idx val="0"/>
          <c:order val="0"/>
          <c:tx>
            <c:strRef>
              <c:f>'5B Nyanlända'!$B$15</c:f>
              <c:strCache>
                <c:ptCount val="1"/>
                <c:pt idx="0">
                  <c:v>5 A. Elevens språkförståelse är tillräcklig för lärandet under en teoretisk inomhuslektion.</c:v>
                </c:pt>
              </c:strCache>
            </c:strRef>
          </c:tx>
          <c:spPr>
            <a:solidFill>
              <a:schemeClr val="accent1"/>
            </a:solidFill>
            <a:ln>
              <a:noFill/>
            </a:ln>
            <a:effectLst/>
          </c:spPr>
          <c:invertIfNegative val="0"/>
          <c:cat>
            <c:strRef>
              <c:f>'5B Nyanlända'!$C$14:$F$14</c:f>
              <c:strCache>
                <c:ptCount val="4"/>
                <c:pt idx="0">
                  <c:v>Stämmer inte alls</c:v>
                </c:pt>
                <c:pt idx="1">
                  <c:v>Stämmer ganska dåligt</c:v>
                </c:pt>
                <c:pt idx="2">
                  <c:v>Stämmer ganska väl</c:v>
                </c:pt>
                <c:pt idx="3">
                  <c:v>Stämmer helt</c:v>
                </c:pt>
              </c:strCache>
            </c:strRef>
          </c:cat>
          <c:val>
            <c:numRef>
              <c:f>'5B Nyanlända'!$C$15:$F$15</c:f>
              <c:numCache>
                <c:formatCode>General</c:formatCode>
                <c:ptCount val="4"/>
                <c:pt idx="0">
                  <c:v>3</c:v>
                </c:pt>
                <c:pt idx="1">
                  <c:v>2</c:v>
                </c:pt>
                <c:pt idx="2">
                  <c:v>0</c:v>
                </c:pt>
                <c:pt idx="3">
                  <c:v>0</c:v>
                </c:pt>
              </c:numCache>
            </c:numRef>
          </c:val>
        </c:ser>
        <c:ser>
          <c:idx val="1"/>
          <c:order val="1"/>
          <c:tx>
            <c:strRef>
              <c:f>'5B Nyanlända'!$B$16</c:f>
              <c:strCache>
                <c:ptCount val="1"/>
                <c:pt idx="0">
                  <c:v>5 B. Elevens språkförståelse är tillräcklig för lärandet under lektioner med utomhuspedagogiska och upplevelsebaserade metoder.</c:v>
                </c:pt>
              </c:strCache>
            </c:strRef>
          </c:tx>
          <c:spPr>
            <a:solidFill>
              <a:schemeClr val="accent2"/>
            </a:solidFill>
            <a:ln>
              <a:noFill/>
            </a:ln>
            <a:effectLst/>
          </c:spPr>
          <c:invertIfNegative val="0"/>
          <c:cat>
            <c:strRef>
              <c:f>'5B Nyanlända'!$C$14:$F$14</c:f>
              <c:strCache>
                <c:ptCount val="4"/>
                <c:pt idx="0">
                  <c:v>Stämmer inte alls</c:v>
                </c:pt>
                <c:pt idx="1">
                  <c:v>Stämmer ganska dåligt</c:v>
                </c:pt>
                <c:pt idx="2">
                  <c:v>Stämmer ganska väl</c:v>
                </c:pt>
                <c:pt idx="3">
                  <c:v>Stämmer helt</c:v>
                </c:pt>
              </c:strCache>
            </c:strRef>
          </c:cat>
          <c:val>
            <c:numRef>
              <c:f>'5B Nyanlända'!$C$16:$F$16</c:f>
              <c:numCache>
                <c:formatCode>General</c:formatCode>
                <c:ptCount val="4"/>
                <c:pt idx="1">
                  <c:v>0</c:v>
                </c:pt>
                <c:pt idx="2">
                  <c:v>4</c:v>
                </c:pt>
                <c:pt idx="3">
                  <c:v>1</c:v>
                </c:pt>
              </c:numCache>
            </c:numRef>
          </c:val>
        </c:ser>
        <c:dLbls>
          <c:showLegendKey val="0"/>
          <c:showVal val="0"/>
          <c:showCatName val="0"/>
          <c:showSerName val="0"/>
          <c:showPercent val="0"/>
          <c:showBubbleSize val="0"/>
        </c:dLbls>
        <c:gapWidth val="219"/>
        <c:overlap val="-27"/>
        <c:axId val="337365648"/>
        <c:axId val="337366040"/>
      </c:barChart>
      <c:catAx>
        <c:axId val="337365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37366040"/>
        <c:crosses val="autoZero"/>
        <c:auto val="1"/>
        <c:lblAlgn val="ctr"/>
        <c:lblOffset val="100"/>
        <c:noMultiLvlLbl val="0"/>
      </c:catAx>
      <c:valAx>
        <c:axId val="337366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37365648"/>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sv-S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580927384076991E-2"/>
          <c:y val="4.0042180438606627E-2"/>
          <c:w val="0.90286351706036749"/>
          <c:h val="0.62055575136811769"/>
        </c:manualLayout>
      </c:layout>
      <c:barChart>
        <c:barDir val="col"/>
        <c:grouping val="clustered"/>
        <c:varyColors val="0"/>
        <c:ser>
          <c:idx val="0"/>
          <c:order val="0"/>
          <c:tx>
            <c:strRef>
              <c:f>'5B'!$B$21</c:f>
              <c:strCache>
                <c:ptCount val="1"/>
                <c:pt idx="0">
                  <c:v>7 A. Eleven kommunicerar och deltar i diskussioner under en teoretisk inomhuslektion.</c:v>
                </c:pt>
              </c:strCache>
            </c:strRef>
          </c:tx>
          <c:spPr>
            <a:solidFill>
              <a:schemeClr val="accent1"/>
            </a:solidFill>
            <a:ln>
              <a:noFill/>
            </a:ln>
            <a:effectLst/>
          </c:spPr>
          <c:invertIfNegative val="0"/>
          <c:cat>
            <c:strRef>
              <c:f>'5B'!$C$20:$F$20</c:f>
              <c:strCache>
                <c:ptCount val="4"/>
                <c:pt idx="0">
                  <c:v>Stämmer inte alls</c:v>
                </c:pt>
                <c:pt idx="1">
                  <c:v>Stämmer ganska dåligt</c:v>
                </c:pt>
                <c:pt idx="2">
                  <c:v>Stämmer ganska väl</c:v>
                </c:pt>
                <c:pt idx="3">
                  <c:v>Stämmer helt</c:v>
                </c:pt>
              </c:strCache>
            </c:strRef>
          </c:cat>
          <c:val>
            <c:numRef>
              <c:f>'5B'!$C$21:$F$21</c:f>
              <c:numCache>
                <c:formatCode>General</c:formatCode>
                <c:ptCount val="4"/>
                <c:pt idx="0">
                  <c:v>9</c:v>
                </c:pt>
                <c:pt idx="1">
                  <c:v>7</c:v>
                </c:pt>
                <c:pt idx="2">
                  <c:v>4</c:v>
                </c:pt>
                <c:pt idx="3">
                  <c:v>3</c:v>
                </c:pt>
              </c:numCache>
            </c:numRef>
          </c:val>
        </c:ser>
        <c:ser>
          <c:idx val="1"/>
          <c:order val="1"/>
          <c:tx>
            <c:strRef>
              <c:f>'5B'!$B$22</c:f>
              <c:strCache>
                <c:ptCount val="1"/>
                <c:pt idx="0">
                  <c:v>7 B. Eleven kommunicerar och deltar i diskussioner under lektioner med utomhuspedagogiska och upplevelsebaserade metoder.</c:v>
                </c:pt>
              </c:strCache>
            </c:strRef>
          </c:tx>
          <c:spPr>
            <a:solidFill>
              <a:schemeClr val="accent2"/>
            </a:solidFill>
            <a:ln>
              <a:noFill/>
            </a:ln>
            <a:effectLst/>
          </c:spPr>
          <c:invertIfNegative val="0"/>
          <c:cat>
            <c:strRef>
              <c:f>'5B'!$C$20:$F$20</c:f>
              <c:strCache>
                <c:ptCount val="4"/>
                <c:pt idx="0">
                  <c:v>Stämmer inte alls</c:v>
                </c:pt>
                <c:pt idx="1">
                  <c:v>Stämmer ganska dåligt</c:v>
                </c:pt>
                <c:pt idx="2">
                  <c:v>Stämmer ganska väl</c:v>
                </c:pt>
                <c:pt idx="3">
                  <c:v>Stämmer helt</c:v>
                </c:pt>
              </c:strCache>
            </c:strRef>
          </c:cat>
          <c:val>
            <c:numRef>
              <c:f>'5B'!$C$22:$F$22</c:f>
              <c:numCache>
                <c:formatCode>General</c:formatCode>
                <c:ptCount val="4"/>
                <c:pt idx="1">
                  <c:v>3</c:v>
                </c:pt>
                <c:pt idx="2">
                  <c:v>7</c:v>
                </c:pt>
                <c:pt idx="3">
                  <c:v>13</c:v>
                </c:pt>
              </c:numCache>
            </c:numRef>
          </c:val>
        </c:ser>
        <c:dLbls>
          <c:showLegendKey val="0"/>
          <c:showVal val="0"/>
          <c:showCatName val="0"/>
          <c:showSerName val="0"/>
          <c:showPercent val="0"/>
          <c:showBubbleSize val="0"/>
        </c:dLbls>
        <c:gapWidth val="219"/>
        <c:overlap val="-27"/>
        <c:axId val="354451528"/>
        <c:axId val="354451920"/>
      </c:barChart>
      <c:catAx>
        <c:axId val="354451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54451920"/>
        <c:crosses val="autoZero"/>
        <c:auto val="1"/>
        <c:lblAlgn val="ctr"/>
        <c:lblOffset val="100"/>
        <c:noMultiLvlLbl val="0"/>
      </c:catAx>
      <c:valAx>
        <c:axId val="354451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54451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5.6953279091687611E-2"/>
          <c:y val="0.16039833676315265"/>
          <c:w val="0.93354473140120231"/>
          <c:h val="0.77135124462609761"/>
        </c:manualLayout>
      </c:layout>
      <c:barChart>
        <c:barDir val="col"/>
        <c:grouping val="clustered"/>
        <c:varyColors val="0"/>
        <c:ser>
          <c:idx val="0"/>
          <c:order val="0"/>
          <c:tx>
            <c:strRef>
              <c:f>'5B'!$B$25</c:f>
              <c:strCache>
                <c:ptCount val="1"/>
                <c:pt idx="0">
                  <c:v>8. Utomhuspedagogiken har bidragit till att eleven, i större utsträckning än vid teoretiska lektioner, har utvecklat sina kunskaper inom aktuellt ämne. </c:v>
                </c:pt>
              </c:strCache>
            </c:strRef>
          </c:tx>
          <c:spPr>
            <a:solidFill>
              <a:schemeClr val="accent2"/>
            </a:solidFill>
            <a:ln>
              <a:noFill/>
            </a:ln>
            <a:effectLst/>
          </c:spPr>
          <c:invertIfNegative val="0"/>
          <c:cat>
            <c:strRef>
              <c:f>'5B'!$C$24:$F$24</c:f>
              <c:strCache>
                <c:ptCount val="4"/>
                <c:pt idx="0">
                  <c:v>Stämmer inte alls</c:v>
                </c:pt>
                <c:pt idx="1">
                  <c:v>Stämmer ganska dåligt</c:v>
                </c:pt>
                <c:pt idx="2">
                  <c:v>Stämmer ganska väl</c:v>
                </c:pt>
                <c:pt idx="3">
                  <c:v>Stämmer helt</c:v>
                </c:pt>
              </c:strCache>
            </c:strRef>
          </c:cat>
          <c:val>
            <c:numRef>
              <c:f>'5B'!$C$25:$F$25</c:f>
              <c:numCache>
                <c:formatCode>General</c:formatCode>
                <c:ptCount val="4"/>
                <c:pt idx="0">
                  <c:v>0</c:v>
                </c:pt>
                <c:pt idx="1">
                  <c:v>0</c:v>
                </c:pt>
                <c:pt idx="2">
                  <c:v>2</c:v>
                </c:pt>
                <c:pt idx="3">
                  <c:v>21</c:v>
                </c:pt>
              </c:numCache>
            </c:numRef>
          </c:val>
        </c:ser>
        <c:dLbls>
          <c:showLegendKey val="0"/>
          <c:showVal val="0"/>
          <c:showCatName val="0"/>
          <c:showSerName val="0"/>
          <c:showPercent val="0"/>
          <c:showBubbleSize val="0"/>
        </c:dLbls>
        <c:gapWidth val="219"/>
        <c:overlap val="-27"/>
        <c:axId val="354452704"/>
        <c:axId val="354453096"/>
      </c:barChart>
      <c:catAx>
        <c:axId val="354452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54453096"/>
        <c:crosses val="autoZero"/>
        <c:auto val="1"/>
        <c:lblAlgn val="ctr"/>
        <c:lblOffset val="100"/>
        <c:noMultiLvlLbl val="0"/>
      </c:catAx>
      <c:valAx>
        <c:axId val="354453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544527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C83D86-91D5-4A47-A8DE-32EC6311500C}" type="datetimeFigureOut">
              <a:rPr lang="sv-SE" smtClean="0"/>
              <a:t>2018-05-03</a:t>
            </a:fld>
            <a:endParaRPr lang="sv-SE"/>
          </a:p>
        </p:txBody>
      </p:sp>
      <p:sp>
        <p:nvSpPr>
          <p:cNvPr id="4" name="Platshållare för bildobjekt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4B42CE-6E6C-4244-87D6-412AF34C5093}" type="slidenum">
              <a:rPr lang="sv-SE" smtClean="0"/>
              <a:t>‹#›</a:t>
            </a:fld>
            <a:endParaRPr lang="sv-SE"/>
          </a:p>
        </p:txBody>
      </p:sp>
    </p:spTree>
    <p:extLst>
      <p:ext uri="{BB962C8B-B14F-4D97-AF65-F5344CB8AC3E}">
        <p14:creationId xmlns:p14="http://schemas.microsoft.com/office/powerpoint/2010/main" val="386585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MA Under perioden 2012-2015 tog Örebro kommun emot 550-600 nyanlända barn i åldern 6-15 år. Sociala investeringar handlar om att investera i mjuka värden – i människor. Genom att ta en högre kostnad i dag kan tidiga och förebyggande satsningar genomföras som uppnår långsiktiga effekter, motverkar framtida kostnader och minskar det sociala och ekonomiska utanförskapet.</a:t>
            </a:r>
          </a:p>
          <a:p>
            <a:r>
              <a:rPr lang="sv-SE" baseline="0" dirty="0" smtClean="0"/>
              <a:t>Under våren 2016 skrev vi en ansökan tillsammans med Sociala investeringsenheten kring att vi ville arbeta med utomhuspedagogik och upplevelsebaserat lärande på en f-9 skola i Örebro kommun. </a:t>
            </a:r>
          </a:p>
          <a:p>
            <a:r>
              <a:rPr lang="sv-SE" baseline="0" dirty="0" smtClean="0"/>
              <a:t>Juni 2016 ansökan gick igenom. Definition nyanländ elev (3 kap. 12 a § skollagen)</a:t>
            </a:r>
          </a:p>
          <a:p>
            <a:r>
              <a:rPr lang="sv-SE" baseline="0" dirty="0" smtClean="0"/>
              <a:t>Med nyanländ avses den som:</a:t>
            </a:r>
          </a:p>
          <a:p>
            <a:pPr marL="171450" indent="-171450">
              <a:buFont typeface="Arial" panose="020B0604020202020204" pitchFamily="34" charset="0"/>
              <a:buChar char="•"/>
            </a:pPr>
            <a:r>
              <a:rPr lang="sv-SE" baseline="0" dirty="0" smtClean="0"/>
              <a:t>har varit bosatt utomlands</a:t>
            </a:r>
          </a:p>
          <a:p>
            <a:pPr marL="171450" indent="-171450">
              <a:buFont typeface="Arial" panose="020B0604020202020204" pitchFamily="34" charset="0"/>
              <a:buChar char="•"/>
            </a:pPr>
            <a:r>
              <a:rPr lang="sv-SE" baseline="0" dirty="0" smtClean="0"/>
              <a:t>nu är bosatt i landet, och</a:t>
            </a:r>
          </a:p>
          <a:p>
            <a:pPr marL="171450" indent="-171450">
              <a:buFont typeface="Arial" panose="020B0604020202020204" pitchFamily="34" charset="0"/>
              <a:buChar char="•"/>
            </a:pPr>
            <a:r>
              <a:rPr lang="sv-SE" baseline="0" dirty="0" smtClean="0"/>
              <a:t>har påbörjat sin utbildning här senare</a:t>
            </a:r>
          </a:p>
          <a:p>
            <a:r>
              <a:rPr lang="sv-SE" baseline="0" dirty="0" smtClean="0"/>
              <a:t>än höstterminens start det kalenderår</a:t>
            </a:r>
          </a:p>
          <a:p>
            <a:r>
              <a:rPr lang="sv-SE" baseline="0" dirty="0" smtClean="0"/>
              <a:t>hen fyller sju år</a:t>
            </a:r>
          </a:p>
          <a:p>
            <a:r>
              <a:rPr lang="sv-SE" baseline="0" dirty="0" smtClean="0"/>
              <a:t>Efter fyra års skolgång räknas eleven inte längre som nyanländ.</a:t>
            </a:r>
          </a:p>
        </p:txBody>
      </p:sp>
      <p:sp>
        <p:nvSpPr>
          <p:cNvPr id="4" name="Platshållare för bildnummer 3"/>
          <p:cNvSpPr>
            <a:spLocks noGrp="1"/>
          </p:cNvSpPr>
          <p:nvPr>
            <p:ph type="sldNum" sz="quarter" idx="10"/>
          </p:nvPr>
        </p:nvSpPr>
        <p:spPr/>
        <p:txBody>
          <a:bodyPr/>
          <a:lstStyle/>
          <a:p>
            <a:fld id="{FE4B42CE-6E6C-4244-87D6-412AF34C5093}" type="slidenum">
              <a:rPr lang="sv-SE" smtClean="0"/>
              <a:t>1</a:t>
            </a:fld>
            <a:endParaRPr lang="sv-SE"/>
          </a:p>
        </p:txBody>
      </p:sp>
    </p:spTree>
    <p:extLst>
      <p:ext uri="{BB962C8B-B14F-4D97-AF65-F5344CB8AC3E}">
        <p14:creationId xmlns:p14="http://schemas.microsoft.com/office/powerpoint/2010/main" val="689553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M.B</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10</a:t>
            </a:fld>
            <a:endParaRPr lang="sv-SE"/>
          </a:p>
        </p:txBody>
      </p:sp>
    </p:spTree>
    <p:extLst>
      <p:ext uri="{BB962C8B-B14F-4D97-AF65-F5344CB8AC3E}">
        <p14:creationId xmlns:p14="http://schemas.microsoft.com/office/powerpoint/2010/main" val="555485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M.B</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11</a:t>
            </a:fld>
            <a:endParaRPr lang="sv-SE"/>
          </a:p>
        </p:txBody>
      </p:sp>
    </p:spTree>
    <p:extLst>
      <p:ext uri="{BB962C8B-B14F-4D97-AF65-F5344CB8AC3E}">
        <p14:creationId xmlns:p14="http://schemas.microsoft.com/office/powerpoint/2010/main" val="2006873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 En åk 5:a.</a:t>
            </a:r>
            <a:r>
              <a:rPr lang="sv-SE" baseline="0" dirty="0" smtClean="0"/>
              <a:t> </a:t>
            </a:r>
          </a:p>
          <a:p>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12</a:t>
            </a:fld>
            <a:endParaRPr lang="sv-SE"/>
          </a:p>
        </p:txBody>
      </p:sp>
    </p:spTree>
    <p:extLst>
      <p:ext uri="{BB962C8B-B14F-4D97-AF65-F5344CB8AC3E}">
        <p14:creationId xmlns:p14="http://schemas.microsoft.com/office/powerpoint/2010/main" val="912116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 Eleverna ska kunna gör undersökningar utifrån en given planering(</a:t>
            </a:r>
            <a:r>
              <a:rPr lang="sv-SE" baseline="0" dirty="0" smtClean="0"/>
              <a:t> och även bidra till att göra enkla frågeställningar  som går att arbeta systematiskt utifrån). Utrustning på ett säkert sätt. Jämföra sina resultat, likheter och skillnader. Förbättra sin undersökning.</a:t>
            </a:r>
          </a:p>
          <a:p>
            <a:endParaRPr lang="sv-SE" baseline="0" dirty="0" smtClean="0"/>
          </a:p>
          <a:p>
            <a:r>
              <a:rPr lang="sv-SE" baseline="0" dirty="0" smtClean="0"/>
              <a:t>Lärarna kommer åt dessa planeringar då vi lägger ut det på gemensam </a:t>
            </a:r>
            <a:r>
              <a:rPr lang="sv-SE" baseline="0" dirty="0" err="1" smtClean="0"/>
              <a:t>plattforma</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13</a:t>
            </a:fld>
            <a:endParaRPr lang="sv-SE"/>
          </a:p>
        </p:txBody>
      </p:sp>
    </p:spTree>
    <p:extLst>
      <p:ext uri="{BB962C8B-B14F-4D97-AF65-F5344CB8AC3E}">
        <p14:creationId xmlns:p14="http://schemas.microsoft.com/office/powerpoint/2010/main" val="1884996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 Solsystemets himlakroppar och deras rörelse i förhållande till varandra.</a:t>
            </a:r>
            <a:r>
              <a:rPr lang="sv-SE" baseline="0" dirty="0" smtClean="0"/>
              <a:t> Hur dag, natt, månader, år och årstider kan förklaras.</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14</a:t>
            </a:fld>
            <a:endParaRPr lang="sv-SE"/>
          </a:p>
        </p:txBody>
      </p:sp>
    </p:spTree>
    <p:extLst>
      <p:ext uri="{BB962C8B-B14F-4D97-AF65-F5344CB8AC3E}">
        <p14:creationId xmlns:p14="http://schemas.microsoft.com/office/powerpoint/2010/main" val="1799116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 Tydliga förväntningar </a:t>
            </a:r>
          </a:p>
          <a:p>
            <a:r>
              <a:rPr lang="sv-SE" dirty="0" smtClean="0"/>
              <a:t>Utvärderingar av alla moment vid</a:t>
            </a:r>
            <a:r>
              <a:rPr lang="sv-SE" baseline="0" dirty="0" smtClean="0"/>
              <a:t> varje lektion</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15</a:t>
            </a:fld>
            <a:endParaRPr lang="sv-SE"/>
          </a:p>
        </p:txBody>
      </p:sp>
    </p:spTree>
    <p:extLst>
      <p:ext uri="{BB962C8B-B14F-4D97-AF65-F5344CB8AC3E}">
        <p14:creationId xmlns:p14="http://schemas.microsoft.com/office/powerpoint/2010/main" val="4060868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 Krafter och rörelse i vardagssituationer och</a:t>
            </a:r>
            <a:r>
              <a:rPr lang="sv-SE" baseline="0" dirty="0" smtClean="0"/>
              <a:t> hur de upplevs och kan beskrivas.</a:t>
            </a:r>
          </a:p>
          <a:p>
            <a:r>
              <a:rPr lang="sv-SE" baseline="0" dirty="0" smtClean="0"/>
              <a:t>Gravitation – dragningskraft -tyngdkraft</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16</a:t>
            </a:fld>
            <a:endParaRPr lang="sv-SE"/>
          </a:p>
        </p:txBody>
      </p:sp>
    </p:spTree>
    <p:extLst>
      <p:ext uri="{BB962C8B-B14F-4D97-AF65-F5344CB8AC3E}">
        <p14:creationId xmlns:p14="http://schemas.microsoft.com/office/powerpoint/2010/main" val="565380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 Det första pappret</a:t>
            </a:r>
            <a:r>
              <a:rPr lang="sv-SE" baseline="0" dirty="0" smtClean="0"/>
              <a:t> är lärarplanering </a:t>
            </a:r>
          </a:p>
          <a:p>
            <a:r>
              <a:rPr lang="sv-SE" baseline="0" dirty="0" smtClean="0"/>
              <a:t>Det andra pappret är elevunderlag.</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17</a:t>
            </a:fld>
            <a:endParaRPr lang="sv-SE"/>
          </a:p>
        </p:txBody>
      </p:sp>
    </p:spTree>
    <p:extLst>
      <p:ext uri="{BB962C8B-B14F-4D97-AF65-F5344CB8AC3E}">
        <p14:creationId xmlns:p14="http://schemas.microsoft.com/office/powerpoint/2010/main" val="1889580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M.B</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18</a:t>
            </a:fld>
            <a:endParaRPr lang="sv-SE"/>
          </a:p>
        </p:txBody>
      </p:sp>
    </p:spTree>
    <p:extLst>
      <p:ext uri="{BB962C8B-B14F-4D97-AF65-F5344CB8AC3E}">
        <p14:creationId xmlns:p14="http://schemas.microsoft.com/office/powerpoint/2010/main" val="1439335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M.B</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19</a:t>
            </a:fld>
            <a:endParaRPr lang="sv-SE"/>
          </a:p>
        </p:txBody>
      </p:sp>
    </p:spTree>
    <p:extLst>
      <p:ext uri="{BB962C8B-B14F-4D97-AF65-F5344CB8AC3E}">
        <p14:creationId xmlns:p14="http://schemas.microsoft.com/office/powerpoint/2010/main" val="349328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M.B Skolan behöver hitta andra metoder för undervisning än det traditionella</a:t>
            </a:r>
          </a:p>
          <a:p>
            <a:r>
              <a:rPr lang="sv-SE" dirty="0" smtClean="0"/>
              <a:t>för att möjliggöra ett lärande för eleverna där kunskaperna i det svenska språket inte är lika avgörande. </a:t>
            </a:r>
          </a:p>
          <a:p>
            <a:r>
              <a:rPr lang="sv-SE" dirty="0" smtClean="0"/>
              <a:t>Läsåret 2013/2014 uppnådde endast 44 procent av eleverna på Västra Engelbrektsskolan behörighet till gymnasiet.</a:t>
            </a:r>
          </a:p>
          <a:p>
            <a:r>
              <a:rPr lang="sv-SE" dirty="0" smtClean="0"/>
              <a:t>Tidigt får nyanlända elever möta de praktiska skolämnena som idrott och slöjd, men inbjuds sent</a:t>
            </a:r>
          </a:p>
          <a:p>
            <a:r>
              <a:rPr lang="sv-SE" dirty="0" smtClean="0"/>
              <a:t>till ett lärande i de ämnen som i den traditionella undervisningen kräver goda kunskaper i svenska</a:t>
            </a:r>
          </a:p>
          <a:p>
            <a:r>
              <a:rPr lang="sv-SE" dirty="0" smtClean="0"/>
              <a:t>språket, exempelvis naturvetenskap och teknik. För att pedagoger inom skolan ska kunna</a:t>
            </a:r>
          </a:p>
          <a:p>
            <a:r>
              <a:rPr lang="sv-SE" dirty="0" smtClean="0"/>
              <a:t>uppfylla vad som står i läroplanen måste undervisningen varieras i mycket större utsträckning än</a:t>
            </a:r>
          </a:p>
          <a:p>
            <a:r>
              <a:rPr lang="sv-SE" dirty="0" smtClean="0"/>
              <a:t>vad som görs idag, framför allt för att möjliggöra för nyanlända att påbörja undervisning även i</a:t>
            </a:r>
          </a:p>
          <a:p>
            <a:r>
              <a:rPr lang="sv-SE" dirty="0" smtClean="0"/>
              <a:t>ämnen som kräver språkkunskaper.</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2</a:t>
            </a:fld>
            <a:endParaRPr lang="sv-SE"/>
          </a:p>
        </p:txBody>
      </p:sp>
    </p:spTree>
    <p:extLst>
      <p:ext uri="{BB962C8B-B14F-4D97-AF65-F5344CB8AC3E}">
        <p14:creationId xmlns:p14="http://schemas.microsoft.com/office/powerpoint/2010/main" val="635165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 År 5</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20</a:t>
            </a:fld>
            <a:endParaRPr lang="sv-SE"/>
          </a:p>
        </p:txBody>
      </p:sp>
    </p:spTree>
    <p:extLst>
      <p:ext uri="{BB962C8B-B14F-4D97-AF65-F5344CB8AC3E}">
        <p14:creationId xmlns:p14="http://schemas.microsoft.com/office/powerpoint/2010/main" val="958620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M.B</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21</a:t>
            </a:fld>
            <a:endParaRPr lang="sv-SE"/>
          </a:p>
        </p:txBody>
      </p:sp>
    </p:spTree>
    <p:extLst>
      <p:ext uri="{BB962C8B-B14F-4D97-AF65-F5344CB8AC3E}">
        <p14:creationId xmlns:p14="http://schemas.microsoft.com/office/powerpoint/2010/main" val="2237688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M.B</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22</a:t>
            </a:fld>
            <a:endParaRPr lang="sv-SE"/>
          </a:p>
        </p:txBody>
      </p:sp>
    </p:spTree>
    <p:extLst>
      <p:ext uri="{BB962C8B-B14F-4D97-AF65-F5344CB8AC3E}">
        <p14:creationId xmlns:p14="http://schemas.microsoft.com/office/powerpoint/2010/main" val="1326200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M.B</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23</a:t>
            </a:fld>
            <a:endParaRPr lang="sv-SE"/>
          </a:p>
        </p:txBody>
      </p:sp>
    </p:spTree>
    <p:extLst>
      <p:ext uri="{BB962C8B-B14F-4D97-AF65-F5344CB8AC3E}">
        <p14:creationId xmlns:p14="http://schemas.microsoft.com/office/powerpoint/2010/main" val="2499349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M.B Åk 8</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24</a:t>
            </a:fld>
            <a:endParaRPr lang="sv-SE"/>
          </a:p>
        </p:txBody>
      </p:sp>
    </p:spTree>
    <p:extLst>
      <p:ext uri="{BB962C8B-B14F-4D97-AF65-F5344CB8AC3E}">
        <p14:creationId xmlns:p14="http://schemas.microsoft.com/office/powerpoint/2010/main" val="1854230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 Här gör vi en fältstudie och tittar på två olika platser och jämför var det är störst</a:t>
            </a:r>
            <a:r>
              <a:rPr lang="sv-SE" baseline="0" dirty="0" smtClean="0"/>
              <a:t> biologisk mångfald av växter.</a:t>
            </a:r>
          </a:p>
          <a:p>
            <a:r>
              <a:rPr lang="sv-SE" baseline="0" dirty="0" smtClean="0"/>
              <a:t>Vidare tittar  vi på vilka skillnader i växternas miljö som skiljer platserna åt.</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25</a:t>
            </a:fld>
            <a:endParaRPr lang="sv-SE"/>
          </a:p>
        </p:txBody>
      </p:sp>
    </p:spTree>
    <p:extLst>
      <p:ext uri="{BB962C8B-B14F-4D97-AF65-F5344CB8AC3E}">
        <p14:creationId xmlns:p14="http://schemas.microsoft.com/office/powerpoint/2010/main" val="3803770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 Diskussion</a:t>
            </a:r>
            <a:r>
              <a:rPr lang="sv-SE" baseline="0" dirty="0" smtClean="0"/>
              <a:t> att sätta området i ett sammanhang som eleverna känner igen sig i. Viktigt att få upp ett intresse. Demonstrerade och visade olika slags material. Eleverna fick på egenhand fundera på olika frågeställningar. Skriva ner på post-it lappar. Vilka frågor är undersökande frågor och vilka är faktafrågor? Arbetade med feedback. Utveckla en fråga. Skriva en planering som det går att arbeta systematiskt utifrån. Variabelförsök. </a:t>
            </a:r>
          </a:p>
          <a:p>
            <a:r>
              <a:rPr lang="sv-SE" baseline="0" dirty="0" smtClean="0"/>
              <a:t>Eleverna får teori när vi märker att de behöver det och efterfrågar det.</a:t>
            </a:r>
          </a:p>
          <a:p>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26</a:t>
            </a:fld>
            <a:endParaRPr lang="sv-SE"/>
          </a:p>
        </p:txBody>
      </p:sp>
    </p:spTree>
    <p:extLst>
      <p:ext uri="{BB962C8B-B14F-4D97-AF65-F5344CB8AC3E}">
        <p14:creationId xmlns:p14="http://schemas.microsoft.com/office/powerpoint/2010/main" val="2011242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27</a:t>
            </a:fld>
            <a:endParaRPr lang="sv-SE"/>
          </a:p>
        </p:txBody>
      </p:sp>
    </p:spTree>
    <p:extLst>
      <p:ext uri="{BB962C8B-B14F-4D97-AF65-F5344CB8AC3E}">
        <p14:creationId xmlns:p14="http://schemas.microsoft.com/office/powerpoint/2010/main" val="1961442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 Här ser vi en elev som fungerar</a:t>
            </a:r>
            <a:r>
              <a:rPr lang="sv-SE" baseline="0" dirty="0" smtClean="0"/>
              <a:t> sämre inomhus och bättre utomhus</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28</a:t>
            </a:fld>
            <a:endParaRPr lang="sv-SE"/>
          </a:p>
        </p:txBody>
      </p:sp>
    </p:spTree>
    <p:extLst>
      <p:ext uri="{BB962C8B-B14F-4D97-AF65-F5344CB8AC3E}">
        <p14:creationId xmlns:p14="http://schemas.microsoft.com/office/powerpoint/2010/main" val="3081118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 Här ser vi en elev</a:t>
            </a:r>
            <a:r>
              <a:rPr lang="sv-SE" baseline="0" dirty="0" smtClean="0"/>
              <a:t> som fungerar lika bra i klassrummet som vid utomhuspedagogiska lektioner</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29</a:t>
            </a:fld>
            <a:endParaRPr lang="sv-SE"/>
          </a:p>
        </p:txBody>
      </p:sp>
    </p:spTree>
    <p:extLst>
      <p:ext uri="{BB962C8B-B14F-4D97-AF65-F5344CB8AC3E}">
        <p14:creationId xmlns:p14="http://schemas.microsoft.com/office/powerpoint/2010/main" val="2226078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 Olika arbetssätt och arbetsformer behövs för att stimulera lärandet och</a:t>
            </a:r>
          </a:p>
          <a:p>
            <a:r>
              <a:rPr lang="sv-SE" dirty="0" smtClean="0"/>
              <a:t>synliggöra alla elevers kunskaper. Utomhuspedagogik är ett sätt att variera undervisningen och få</a:t>
            </a:r>
          </a:p>
          <a:p>
            <a:r>
              <a:rPr lang="sv-SE" dirty="0" smtClean="0"/>
              <a:t>in mer praktiska moment i de teoretiska ämnena. På så vis blir elevernas språkkunskaper inte lika</a:t>
            </a:r>
          </a:p>
          <a:p>
            <a:r>
              <a:rPr lang="sv-SE" dirty="0" smtClean="0"/>
              <a:t>avgörande för inlärningen.</a:t>
            </a:r>
          </a:p>
          <a:p>
            <a:r>
              <a:rPr lang="sv-SE" dirty="0" smtClean="0"/>
              <a:t>Forskning visar att:</a:t>
            </a:r>
            <a:r>
              <a:rPr lang="sv-SE" baseline="0" dirty="0" smtClean="0"/>
              <a:t> </a:t>
            </a:r>
            <a:r>
              <a:rPr lang="sv-SE" dirty="0" smtClean="0"/>
              <a:t>Samarbetet gynnades och tysta elever tog ett kliv fram och vågade prata.</a:t>
            </a:r>
          </a:p>
          <a:p>
            <a:r>
              <a:rPr lang="sv-SE" dirty="0" smtClean="0"/>
              <a:t>Utomhusmiljön skapar bättre förutsättningar till kommunikation i främmande språk och ett ökat</a:t>
            </a:r>
          </a:p>
          <a:p>
            <a:r>
              <a:rPr lang="sv-SE" dirty="0" smtClean="0"/>
              <a:t>deltagande, vilket tillsammans utgör grunden för ett förbättrat lärande.</a:t>
            </a:r>
          </a:p>
          <a:p>
            <a:r>
              <a:rPr lang="sv-SE" dirty="0" smtClean="0"/>
              <a:t>Naturkontakten är ett sätt att lära känna sitt nya hemland och dess möjligheter. De nyanlända</a:t>
            </a:r>
          </a:p>
          <a:p>
            <a:r>
              <a:rPr lang="sv-SE" dirty="0" smtClean="0"/>
              <a:t>barnen kommer från flera olika länder. Gemensamt är att deras erfarenheter av naturen ofta är en</a:t>
            </a:r>
          </a:p>
          <a:p>
            <a:r>
              <a:rPr lang="sv-SE" dirty="0" smtClean="0"/>
              <a:t>helt annan än många svenska barns. Personer med svensk bakgrund ser ofta sitt förhållande till</a:t>
            </a:r>
          </a:p>
          <a:p>
            <a:r>
              <a:rPr lang="sv-SE" dirty="0" smtClean="0"/>
              <a:t>naturen som någonting självklart. I själva verket är det en natursyn som växt fram genom</a:t>
            </a:r>
          </a:p>
          <a:p>
            <a:r>
              <a:rPr lang="sv-SE" dirty="0" smtClean="0"/>
              <a:t>århundranden och lärts in under hela uppväxten.</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3</a:t>
            </a:fld>
            <a:endParaRPr lang="sv-SE"/>
          </a:p>
        </p:txBody>
      </p:sp>
    </p:spTree>
    <p:extLst>
      <p:ext uri="{BB962C8B-B14F-4D97-AF65-F5344CB8AC3E}">
        <p14:creationId xmlns:p14="http://schemas.microsoft.com/office/powerpoint/2010/main" val="876808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M.B</a:t>
            </a:r>
            <a:r>
              <a:rPr lang="sv-SE" baseline="0" dirty="0" smtClean="0"/>
              <a:t> </a:t>
            </a:r>
            <a:r>
              <a:rPr lang="sv-SE" dirty="0" smtClean="0"/>
              <a:t>Vi kollade hela</a:t>
            </a:r>
            <a:r>
              <a:rPr lang="sv-SE" baseline="0" dirty="0" smtClean="0"/>
              <a:t> den </a:t>
            </a:r>
            <a:r>
              <a:rPr lang="sv-SE" dirty="0" smtClean="0"/>
              <a:t>klassen och gjorde diagram. Vad tror ni att detta kan bero på?</a:t>
            </a:r>
            <a:r>
              <a:rPr lang="sv-SE" baseline="0" dirty="0" smtClean="0"/>
              <a:t> </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30</a:t>
            </a:fld>
            <a:endParaRPr lang="sv-SE"/>
          </a:p>
        </p:txBody>
      </p:sp>
    </p:spTree>
    <p:extLst>
      <p:ext uri="{BB962C8B-B14F-4D97-AF65-F5344CB8AC3E}">
        <p14:creationId xmlns:p14="http://schemas.microsoft.com/office/powerpoint/2010/main" val="3734286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M.B</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31</a:t>
            </a:fld>
            <a:endParaRPr lang="sv-SE"/>
          </a:p>
        </p:txBody>
      </p:sp>
    </p:spTree>
    <p:extLst>
      <p:ext uri="{BB962C8B-B14F-4D97-AF65-F5344CB8AC3E}">
        <p14:creationId xmlns:p14="http://schemas.microsoft.com/office/powerpoint/2010/main" val="4332560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32</a:t>
            </a:fld>
            <a:endParaRPr lang="sv-SE"/>
          </a:p>
        </p:txBody>
      </p:sp>
    </p:spTree>
    <p:extLst>
      <p:ext uri="{BB962C8B-B14F-4D97-AF65-F5344CB8AC3E}">
        <p14:creationId xmlns:p14="http://schemas.microsoft.com/office/powerpoint/2010/main" val="1307457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M.B</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34</a:t>
            </a:fld>
            <a:endParaRPr lang="sv-SE"/>
          </a:p>
        </p:txBody>
      </p:sp>
    </p:spTree>
    <p:extLst>
      <p:ext uri="{BB962C8B-B14F-4D97-AF65-F5344CB8AC3E}">
        <p14:creationId xmlns:p14="http://schemas.microsoft.com/office/powerpoint/2010/main" val="1506996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35</a:t>
            </a:fld>
            <a:endParaRPr lang="sv-SE"/>
          </a:p>
        </p:txBody>
      </p:sp>
    </p:spTree>
    <p:extLst>
      <p:ext uri="{BB962C8B-B14F-4D97-AF65-F5344CB8AC3E}">
        <p14:creationId xmlns:p14="http://schemas.microsoft.com/office/powerpoint/2010/main" val="504855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M.B Elevernas</a:t>
            </a:r>
            <a:r>
              <a:rPr lang="sv-SE" baseline="0" dirty="0" smtClean="0"/>
              <a:t> svar</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36</a:t>
            </a:fld>
            <a:endParaRPr lang="sv-SE"/>
          </a:p>
        </p:txBody>
      </p:sp>
    </p:spTree>
    <p:extLst>
      <p:ext uri="{BB962C8B-B14F-4D97-AF65-F5344CB8AC3E}">
        <p14:creationId xmlns:p14="http://schemas.microsoft.com/office/powerpoint/2010/main" val="14982693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a:t>
            </a:r>
            <a:r>
              <a:rPr lang="sv-SE" baseline="0" dirty="0" smtClean="0"/>
              <a:t> </a:t>
            </a:r>
            <a:r>
              <a:rPr lang="sv-SE" dirty="0" smtClean="0"/>
              <a:t>År 9  </a:t>
            </a:r>
          </a:p>
          <a:p>
            <a:r>
              <a:rPr lang="sv-SE" dirty="0" smtClean="0"/>
              <a:t>enskild elev </a:t>
            </a:r>
          </a:p>
          <a:p>
            <a:r>
              <a:rPr lang="sv-SE" dirty="0" smtClean="0"/>
              <a:t>UV-ljus</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37</a:t>
            </a:fld>
            <a:endParaRPr lang="sv-SE"/>
          </a:p>
        </p:txBody>
      </p:sp>
    </p:spTree>
    <p:extLst>
      <p:ext uri="{BB962C8B-B14F-4D97-AF65-F5344CB8AC3E}">
        <p14:creationId xmlns:p14="http://schemas.microsoft.com/office/powerpoint/2010/main" val="8738360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M.B</a:t>
            </a:r>
            <a:r>
              <a:rPr lang="sv-SE" baseline="0" dirty="0" smtClean="0"/>
              <a:t> </a:t>
            </a:r>
            <a:r>
              <a:rPr lang="sv-SE" dirty="0" smtClean="0"/>
              <a:t>Alla</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38</a:t>
            </a:fld>
            <a:endParaRPr lang="sv-SE"/>
          </a:p>
        </p:txBody>
      </p:sp>
    </p:spTree>
    <p:extLst>
      <p:ext uri="{BB962C8B-B14F-4D97-AF65-F5344CB8AC3E}">
        <p14:creationId xmlns:p14="http://schemas.microsoft.com/office/powerpoint/2010/main" val="3595849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39</a:t>
            </a:fld>
            <a:endParaRPr lang="sv-SE"/>
          </a:p>
        </p:txBody>
      </p:sp>
    </p:spTree>
    <p:extLst>
      <p:ext uri="{BB962C8B-B14F-4D97-AF65-F5344CB8AC3E}">
        <p14:creationId xmlns:p14="http://schemas.microsoft.com/office/powerpoint/2010/main" val="17152727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M.B</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40</a:t>
            </a:fld>
            <a:endParaRPr lang="sv-SE"/>
          </a:p>
        </p:txBody>
      </p:sp>
    </p:spTree>
    <p:extLst>
      <p:ext uri="{BB962C8B-B14F-4D97-AF65-F5344CB8AC3E}">
        <p14:creationId xmlns:p14="http://schemas.microsoft.com/office/powerpoint/2010/main" val="900265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M.B</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4</a:t>
            </a:fld>
            <a:endParaRPr lang="sv-SE"/>
          </a:p>
        </p:txBody>
      </p:sp>
    </p:spTree>
    <p:extLst>
      <p:ext uri="{BB962C8B-B14F-4D97-AF65-F5344CB8AC3E}">
        <p14:creationId xmlns:p14="http://schemas.microsoft.com/office/powerpoint/2010/main" val="41593305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41</a:t>
            </a:fld>
            <a:endParaRPr lang="sv-SE"/>
          </a:p>
        </p:txBody>
      </p:sp>
    </p:spTree>
    <p:extLst>
      <p:ext uri="{BB962C8B-B14F-4D97-AF65-F5344CB8AC3E}">
        <p14:creationId xmlns:p14="http://schemas.microsoft.com/office/powerpoint/2010/main" val="17212130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E4B42CE-6E6C-4244-87D6-412AF34C5093}" type="slidenum">
              <a:rPr lang="sv-SE" smtClean="0"/>
              <a:t>42</a:t>
            </a:fld>
            <a:endParaRPr lang="sv-SE"/>
          </a:p>
        </p:txBody>
      </p:sp>
    </p:spTree>
    <p:extLst>
      <p:ext uri="{BB962C8B-B14F-4D97-AF65-F5344CB8AC3E}">
        <p14:creationId xmlns:p14="http://schemas.microsoft.com/office/powerpoint/2010/main" val="3496634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 Satsningen har</a:t>
            </a:r>
            <a:r>
              <a:rPr lang="sv-SE" baseline="0" dirty="0" smtClean="0"/>
              <a:t> fokuserat </a:t>
            </a:r>
            <a:r>
              <a:rPr lang="sv-SE" dirty="0" smtClean="0"/>
              <a:t>på följande tre delar:</a:t>
            </a:r>
          </a:p>
          <a:p>
            <a:endParaRPr lang="sv-SE" dirty="0" smtClean="0"/>
          </a:p>
          <a:p>
            <a:r>
              <a:rPr lang="sv-SE" dirty="0" smtClean="0"/>
              <a:t>• Undervisning dagligen av elevgrupper tillsammans med deras pedagoger, både iförberedelseklass och i ordinarie klass. </a:t>
            </a:r>
          </a:p>
          <a:p>
            <a:endParaRPr lang="sv-SE" dirty="0" smtClean="0"/>
          </a:p>
          <a:p>
            <a:r>
              <a:rPr lang="sv-SE" dirty="0" smtClean="0"/>
              <a:t>• Utbildning i utomhuspedagogik för all personal som arbetar med förberedelseklasserna</a:t>
            </a:r>
            <a:r>
              <a:rPr lang="sv-SE" baseline="0" dirty="0" smtClean="0"/>
              <a:t> </a:t>
            </a:r>
            <a:r>
              <a:rPr lang="sv-SE" dirty="0" smtClean="0"/>
              <a:t>och årskurserna 5-8 på Västra Engelbrektskolan - mentorskap</a:t>
            </a:r>
          </a:p>
          <a:p>
            <a:endParaRPr lang="sv-SE" dirty="0" smtClean="0"/>
          </a:p>
          <a:p>
            <a:r>
              <a:rPr lang="sv-SE" dirty="0" smtClean="0"/>
              <a:t>• Planerings-, utvecklings- och uppföljningsstöd till lärarna i form av konkreta</a:t>
            </a:r>
            <a:r>
              <a:rPr lang="sv-SE" baseline="0" dirty="0" smtClean="0"/>
              <a:t> </a:t>
            </a:r>
            <a:r>
              <a:rPr lang="sv-SE" dirty="0" smtClean="0"/>
              <a:t>lektionsupplägg, läroplanskopplingar, ämnesövergripande upplägg och bedömningsunderlag</a:t>
            </a:r>
          </a:p>
          <a:p>
            <a:r>
              <a:rPr lang="sv-SE" dirty="0" smtClean="0"/>
              <a:t>för upplevelsebaserat lärande kommer att genomarbetas tillsammans med</a:t>
            </a:r>
            <a:r>
              <a:rPr lang="sv-SE" baseline="0" dirty="0" smtClean="0"/>
              <a:t> </a:t>
            </a:r>
            <a:r>
              <a:rPr lang="sv-SE" dirty="0" smtClean="0"/>
              <a:t>pedagogerna. </a:t>
            </a:r>
          </a:p>
        </p:txBody>
      </p:sp>
      <p:sp>
        <p:nvSpPr>
          <p:cNvPr id="4" name="Platshållare för bildnummer 3"/>
          <p:cNvSpPr>
            <a:spLocks noGrp="1"/>
          </p:cNvSpPr>
          <p:nvPr>
            <p:ph type="sldNum" sz="quarter" idx="10"/>
          </p:nvPr>
        </p:nvSpPr>
        <p:spPr/>
        <p:txBody>
          <a:bodyPr/>
          <a:lstStyle/>
          <a:p>
            <a:fld id="{FE4B42CE-6E6C-4244-87D6-412AF34C5093}" type="slidenum">
              <a:rPr lang="sv-SE" smtClean="0"/>
              <a:t>5</a:t>
            </a:fld>
            <a:endParaRPr lang="sv-SE"/>
          </a:p>
        </p:txBody>
      </p:sp>
    </p:spTree>
    <p:extLst>
      <p:ext uri="{BB962C8B-B14F-4D97-AF65-F5344CB8AC3E}">
        <p14:creationId xmlns:p14="http://schemas.microsoft.com/office/powerpoint/2010/main" val="701111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6</a:t>
            </a:fld>
            <a:endParaRPr lang="sv-SE"/>
          </a:p>
        </p:txBody>
      </p:sp>
    </p:spTree>
    <p:extLst>
      <p:ext uri="{BB962C8B-B14F-4D97-AF65-F5344CB8AC3E}">
        <p14:creationId xmlns:p14="http://schemas.microsoft.com/office/powerpoint/2010/main" val="2427025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M.B</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7</a:t>
            </a:fld>
            <a:endParaRPr lang="sv-SE"/>
          </a:p>
        </p:txBody>
      </p:sp>
    </p:spTree>
    <p:extLst>
      <p:ext uri="{BB962C8B-B14F-4D97-AF65-F5344CB8AC3E}">
        <p14:creationId xmlns:p14="http://schemas.microsoft.com/office/powerpoint/2010/main" val="3980102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8</a:t>
            </a:fld>
            <a:endParaRPr lang="sv-SE"/>
          </a:p>
        </p:txBody>
      </p:sp>
    </p:spTree>
    <p:extLst>
      <p:ext uri="{BB962C8B-B14F-4D97-AF65-F5344CB8AC3E}">
        <p14:creationId xmlns:p14="http://schemas.microsoft.com/office/powerpoint/2010/main" val="3546629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M.B</a:t>
            </a:r>
            <a:endParaRPr lang="sv-SE" dirty="0"/>
          </a:p>
        </p:txBody>
      </p:sp>
      <p:sp>
        <p:nvSpPr>
          <p:cNvPr id="4" name="Platshållare för bildnummer 3"/>
          <p:cNvSpPr>
            <a:spLocks noGrp="1"/>
          </p:cNvSpPr>
          <p:nvPr>
            <p:ph type="sldNum" sz="quarter" idx="10"/>
          </p:nvPr>
        </p:nvSpPr>
        <p:spPr/>
        <p:txBody>
          <a:bodyPr/>
          <a:lstStyle/>
          <a:p>
            <a:fld id="{FE4B42CE-6E6C-4244-87D6-412AF34C5093}" type="slidenum">
              <a:rPr lang="sv-SE" smtClean="0"/>
              <a:t>9</a:t>
            </a:fld>
            <a:endParaRPr lang="sv-SE"/>
          </a:p>
        </p:txBody>
      </p:sp>
    </p:spTree>
    <p:extLst>
      <p:ext uri="{BB962C8B-B14F-4D97-AF65-F5344CB8AC3E}">
        <p14:creationId xmlns:p14="http://schemas.microsoft.com/office/powerpoint/2010/main" val="1847475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sv-SE" smtClean="0"/>
              <a:t>Klicka här för att ändra format</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en-US" dirty="0"/>
          </a:p>
        </p:txBody>
      </p:sp>
      <p:sp>
        <p:nvSpPr>
          <p:cNvPr id="4" name="Date Placeholder 3"/>
          <p:cNvSpPr>
            <a:spLocks noGrp="1"/>
          </p:cNvSpPr>
          <p:nvPr>
            <p:ph type="dt" sz="half" idx="10"/>
          </p:nvPr>
        </p:nvSpPr>
        <p:spPr/>
        <p:txBody>
          <a:bodyPr/>
          <a:lstStyle/>
          <a:p>
            <a:fld id="{D7E78F1C-EC24-491B-AC07-DF978B5C67C5}" type="datetimeFigureOut">
              <a:rPr lang="sv-SE" smtClean="0"/>
              <a:t>2018-05-03</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8344C476-A401-4FFB-8DB3-5445F0F9B5D1}" type="slidenum">
              <a:rPr lang="sv-SE" smtClean="0"/>
              <a:t>‹#›</a:t>
            </a:fld>
            <a:endParaRPr lang="sv-SE"/>
          </a:p>
        </p:txBody>
      </p:sp>
    </p:spTree>
    <p:extLst>
      <p:ext uri="{BB962C8B-B14F-4D97-AF65-F5344CB8AC3E}">
        <p14:creationId xmlns:p14="http://schemas.microsoft.com/office/powerpoint/2010/main" val="2616739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dirty="0"/>
          </a:p>
        </p:txBody>
      </p:sp>
      <p:sp>
        <p:nvSpPr>
          <p:cNvPr id="3" name="Vertical Text Placeholder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D7E78F1C-EC24-491B-AC07-DF978B5C67C5}" type="datetimeFigureOut">
              <a:rPr lang="sv-SE" smtClean="0"/>
              <a:t>2018-05-03</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8344C476-A401-4FFB-8DB3-5445F0F9B5D1}" type="slidenum">
              <a:rPr lang="sv-SE" smtClean="0"/>
              <a:t>‹#›</a:t>
            </a:fld>
            <a:endParaRPr lang="sv-SE"/>
          </a:p>
        </p:txBody>
      </p:sp>
    </p:spTree>
    <p:extLst>
      <p:ext uri="{BB962C8B-B14F-4D97-AF65-F5344CB8AC3E}">
        <p14:creationId xmlns:p14="http://schemas.microsoft.com/office/powerpoint/2010/main" val="3327909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sv-SE" smtClean="0"/>
              <a:t>Klicka här för att ändra format</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D7E78F1C-EC24-491B-AC07-DF978B5C67C5}" type="datetimeFigureOut">
              <a:rPr lang="sv-SE" smtClean="0"/>
              <a:t>2018-05-03</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8344C476-A401-4FFB-8DB3-5445F0F9B5D1}" type="slidenum">
              <a:rPr lang="sv-SE" smtClean="0"/>
              <a:t>‹#›</a:t>
            </a:fld>
            <a:endParaRPr lang="sv-SE"/>
          </a:p>
        </p:txBody>
      </p:sp>
    </p:spTree>
    <p:extLst>
      <p:ext uri="{BB962C8B-B14F-4D97-AF65-F5344CB8AC3E}">
        <p14:creationId xmlns:p14="http://schemas.microsoft.com/office/powerpoint/2010/main" val="3261246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dirty="0"/>
          </a:p>
        </p:txBody>
      </p:sp>
      <p:sp>
        <p:nvSpPr>
          <p:cNvPr id="3" name="Content Placeholder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D7E78F1C-EC24-491B-AC07-DF978B5C67C5}" type="datetimeFigureOut">
              <a:rPr lang="sv-SE" smtClean="0"/>
              <a:t>2018-05-03</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8344C476-A401-4FFB-8DB3-5445F0F9B5D1}" type="slidenum">
              <a:rPr lang="sv-SE" smtClean="0"/>
              <a:t>‹#›</a:t>
            </a:fld>
            <a:endParaRPr lang="sv-SE"/>
          </a:p>
        </p:txBody>
      </p:sp>
    </p:spTree>
    <p:extLst>
      <p:ext uri="{BB962C8B-B14F-4D97-AF65-F5344CB8AC3E}">
        <p14:creationId xmlns:p14="http://schemas.microsoft.com/office/powerpoint/2010/main" val="1835346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sv-SE" smtClean="0"/>
              <a:t>Klicka här för att ändra format</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Klicka här för att ändra format på bakgrundstexten</a:t>
            </a:r>
          </a:p>
        </p:txBody>
      </p:sp>
      <p:sp>
        <p:nvSpPr>
          <p:cNvPr id="4" name="Date Placeholder 3"/>
          <p:cNvSpPr>
            <a:spLocks noGrp="1"/>
          </p:cNvSpPr>
          <p:nvPr>
            <p:ph type="dt" sz="half" idx="10"/>
          </p:nvPr>
        </p:nvSpPr>
        <p:spPr/>
        <p:txBody>
          <a:bodyPr/>
          <a:lstStyle/>
          <a:p>
            <a:fld id="{D7E78F1C-EC24-491B-AC07-DF978B5C67C5}" type="datetimeFigureOut">
              <a:rPr lang="sv-SE" smtClean="0"/>
              <a:t>2018-05-03</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8344C476-A401-4FFB-8DB3-5445F0F9B5D1}" type="slidenum">
              <a:rPr lang="sv-SE" smtClean="0"/>
              <a:t>‹#›</a:t>
            </a:fld>
            <a:endParaRPr lang="sv-SE"/>
          </a:p>
        </p:txBody>
      </p:sp>
    </p:spTree>
    <p:extLst>
      <p:ext uri="{BB962C8B-B14F-4D97-AF65-F5344CB8AC3E}">
        <p14:creationId xmlns:p14="http://schemas.microsoft.com/office/powerpoint/2010/main" val="85390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Date Placeholder 4"/>
          <p:cNvSpPr>
            <a:spLocks noGrp="1"/>
          </p:cNvSpPr>
          <p:nvPr>
            <p:ph type="dt" sz="half" idx="10"/>
          </p:nvPr>
        </p:nvSpPr>
        <p:spPr/>
        <p:txBody>
          <a:bodyPr/>
          <a:lstStyle/>
          <a:p>
            <a:fld id="{D7E78F1C-EC24-491B-AC07-DF978B5C67C5}" type="datetimeFigureOut">
              <a:rPr lang="sv-SE" smtClean="0"/>
              <a:t>2018-05-03</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8344C476-A401-4FFB-8DB3-5445F0F9B5D1}" type="slidenum">
              <a:rPr lang="sv-SE" smtClean="0"/>
              <a:t>‹#›</a:t>
            </a:fld>
            <a:endParaRPr lang="sv-SE"/>
          </a:p>
        </p:txBody>
      </p:sp>
    </p:spTree>
    <p:extLst>
      <p:ext uri="{BB962C8B-B14F-4D97-AF65-F5344CB8AC3E}">
        <p14:creationId xmlns:p14="http://schemas.microsoft.com/office/powerpoint/2010/main" val="2660984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sv-SE" smtClean="0"/>
              <a:t>Klicka här för att ändra format</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Content Placeholder 3"/>
          <p:cNvSpPr>
            <a:spLocks noGrp="1"/>
          </p:cNvSpPr>
          <p:nvPr>
            <p:ph sz="half" idx="2"/>
          </p:nvPr>
        </p:nvSpPr>
        <p:spPr>
          <a:xfrm>
            <a:off x="629842" y="2505075"/>
            <a:ext cx="3868340"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Content Placeholder 5"/>
          <p:cNvSpPr>
            <a:spLocks noGrp="1"/>
          </p:cNvSpPr>
          <p:nvPr>
            <p:ph sz="quarter" idx="4"/>
          </p:nvPr>
        </p:nvSpPr>
        <p:spPr>
          <a:xfrm>
            <a:off x="4629150" y="2505075"/>
            <a:ext cx="3887391"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7" name="Date Placeholder 6"/>
          <p:cNvSpPr>
            <a:spLocks noGrp="1"/>
          </p:cNvSpPr>
          <p:nvPr>
            <p:ph type="dt" sz="half" idx="10"/>
          </p:nvPr>
        </p:nvSpPr>
        <p:spPr/>
        <p:txBody>
          <a:bodyPr/>
          <a:lstStyle/>
          <a:p>
            <a:fld id="{D7E78F1C-EC24-491B-AC07-DF978B5C67C5}" type="datetimeFigureOut">
              <a:rPr lang="sv-SE" smtClean="0"/>
              <a:t>2018-05-03</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8344C476-A401-4FFB-8DB3-5445F0F9B5D1}" type="slidenum">
              <a:rPr lang="sv-SE" smtClean="0"/>
              <a:t>‹#›</a:t>
            </a:fld>
            <a:endParaRPr lang="sv-SE"/>
          </a:p>
        </p:txBody>
      </p:sp>
    </p:spTree>
    <p:extLst>
      <p:ext uri="{BB962C8B-B14F-4D97-AF65-F5344CB8AC3E}">
        <p14:creationId xmlns:p14="http://schemas.microsoft.com/office/powerpoint/2010/main" val="3856749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dirty="0"/>
          </a:p>
        </p:txBody>
      </p:sp>
      <p:sp>
        <p:nvSpPr>
          <p:cNvPr id="3" name="Date Placeholder 2"/>
          <p:cNvSpPr>
            <a:spLocks noGrp="1"/>
          </p:cNvSpPr>
          <p:nvPr>
            <p:ph type="dt" sz="half" idx="10"/>
          </p:nvPr>
        </p:nvSpPr>
        <p:spPr/>
        <p:txBody>
          <a:bodyPr/>
          <a:lstStyle/>
          <a:p>
            <a:fld id="{D7E78F1C-EC24-491B-AC07-DF978B5C67C5}" type="datetimeFigureOut">
              <a:rPr lang="sv-SE" smtClean="0"/>
              <a:t>2018-05-03</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8344C476-A401-4FFB-8DB3-5445F0F9B5D1}" type="slidenum">
              <a:rPr lang="sv-SE" smtClean="0"/>
              <a:t>‹#›</a:t>
            </a:fld>
            <a:endParaRPr lang="sv-SE"/>
          </a:p>
        </p:txBody>
      </p:sp>
    </p:spTree>
    <p:extLst>
      <p:ext uri="{BB962C8B-B14F-4D97-AF65-F5344CB8AC3E}">
        <p14:creationId xmlns:p14="http://schemas.microsoft.com/office/powerpoint/2010/main" val="3480568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E78F1C-EC24-491B-AC07-DF978B5C67C5}" type="datetimeFigureOut">
              <a:rPr lang="sv-SE" smtClean="0"/>
              <a:t>2018-05-03</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8344C476-A401-4FFB-8DB3-5445F0F9B5D1}" type="slidenum">
              <a:rPr lang="sv-SE" smtClean="0"/>
              <a:t>‹#›</a:t>
            </a:fld>
            <a:endParaRPr lang="sv-SE"/>
          </a:p>
        </p:txBody>
      </p:sp>
    </p:spTree>
    <p:extLst>
      <p:ext uri="{BB962C8B-B14F-4D97-AF65-F5344CB8AC3E}">
        <p14:creationId xmlns:p14="http://schemas.microsoft.com/office/powerpoint/2010/main" val="244049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v-SE" smtClean="0"/>
              <a:t>Klicka här för att ändra format</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Date Placeholder 4"/>
          <p:cNvSpPr>
            <a:spLocks noGrp="1"/>
          </p:cNvSpPr>
          <p:nvPr>
            <p:ph type="dt" sz="half" idx="10"/>
          </p:nvPr>
        </p:nvSpPr>
        <p:spPr/>
        <p:txBody>
          <a:bodyPr/>
          <a:lstStyle/>
          <a:p>
            <a:fld id="{D7E78F1C-EC24-491B-AC07-DF978B5C67C5}" type="datetimeFigureOut">
              <a:rPr lang="sv-SE" smtClean="0"/>
              <a:t>2018-05-03</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8344C476-A401-4FFB-8DB3-5445F0F9B5D1}" type="slidenum">
              <a:rPr lang="sv-SE" smtClean="0"/>
              <a:t>‹#›</a:t>
            </a:fld>
            <a:endParaRPr lang="sv-SE"/>
          </a:p>
        </p:txBody>
      </p:sp>
    </p:spTree>
    <p:extLst>
      <p:ext uri="{BB962C8B-B14F-4D97-AF65-F5344CB8AC3E}">
        <p14:creationId xmlns:p14="http://schemas.microsoft.com/office/powerpoint/2010/main" val="1374016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v-SE" smtClean="0"/>
              <a:t>Klicka här för att ändra format</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Date Placeholder 4"/>
          <p:cNvSpPr>
            <a:spLocks noGrp="1"/>
          </p:cNvSpPr>
          <p:nvPr>
            <p:ph type="dt" sz="half" idx="10"/>
          </p:nvPr>
        </p:nvSpPr>
        <p:spPr/>
        <p:txBody>
          <a:bodyPr/>
          <a:lstStyle/>
          <a:p>
            <a:fld id="{D7E78F1C-EC24-491B-AC07-DF978B5C67C5}" type="datetimeFigureOut">
              <a:rPr lang="sv-SE" smtClean="0"/>
              <a:t>2018-05-03</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8344C476-A401-4FFB-8DB3-5445F0F9B5D1}" type="slidenum">
              <a:rPr lang="sv-SE" smtClean="0"/>
              <a:t>‹#›</a:t>
            </a:fld>
            <a:endParaRPr lang="sv-SE"/>
          </a:p>
        </p:txBody>
      </p:sp>
    </p:spTree>
    <p:extLst>
      <p:ext uri="{BB962C8B-B14F-4D97-AF65-F5344CB8AC3E}">
        <p14:creationId xmlns:p14="http://schemas.microsoft.com/office/powerpoint/2010/main" val="175702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v-SE" smtClean="0"/>
              <a:t>Klicka här för att ändra format</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E78F1C-EC24-491B-AC07-DF978B5C67C5}" type="datetimeFigureOut">
              <a:rPr lang="sv-SE" smtClean="0"/>
              <a:t>2018-05-03</a:t>
            </a:fld>
            <a:endParaRPr lang="sv-S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44C476-A401-4FFB-8DB3-5445F0F9B5D1}" type="slidenum">
              <a:rPr lang="sv-SE" smtClean="0"/>
              <a:t>‹#›</a:t>
            </a:fld>
            <a:endParaRPr lang="sv-SE"/>
          </a:p>
        </p:txBody>
      </p:sp>
    </p:spTree>
    <p:extLst>
      <p:ext uri="{BB962C8B-B14F-4D97-AF65-F5344CB8AC3E}">
        <p14:creationId xmlns:p14="http://schemas.microsoft.com/office/powerpoint/2010/main" val="4252636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5230" y="857756"/>
            <a:ext cx="7886700" cy="4439907"/>
          </a:xfrm>
        </p:spPr>
        <p:txBody>
          <a:bodyPr/>
          <a:lstStyle/>
          <a:p>
            <a:pPr marL="0" indent="0">
              <a:buNone/>
            </a:pPr>
            <a:r>
              <a:rPr lang="sv-SE" sz="3600" b="1" dirty="0" smtClean="0">
                <a:solidFill>
                  <a:srgbClr val="FF8001"/>
                </a:solidFill>
                <a:latin typeface="Century Gothic"/>
                <a:cs typeface="Century Gothic"/>
              </a:rPr>
              <a:t>Utomhuspedagogikens</a:t>
            </a:r>
          </a:p>
          <a:p>
            <a:pPr marL="0" indent="0">
              <a:buNone/>
            </a:pPr>
            <a:r>
              <a:rPr lang="sv-SE" sz="3600" b="1" dirty="0" smtClean="0">
                <a:solidFill>
                  <a:srgbClr val="FF8001"/>
                </a:solidFill>
                <a:latin typeface="Century Gothic"/>
                <a:cs typeface="Century Gothic"/>
              </a:rPr>
              <a:t> </a:t>
            </a:r>
            <a:r>
              <a:rPr lang="sv-SE" sz="3600" b="1" dirty="0">
                <a:solidFill>
                  <a:srgbClr val="FF8001"/>
                </a:solidFill>
                <a:latin typeface="Century Gothic"/>
                <a:cs typeface="Century Gothic"/>
              </a:rPr>
              <a:t>inverkan </a:t>
            </a:r>
            <a:r>
              <a:rPr lang="sv-SE" sz="3600" b="1" dirty="0" smtClean="0">
                <a:solidFill>
                  <a:srgbClr val="FF8001"/>
                </a:solidFill>
                <a:latin typeface="Century Gothic"/>
                <a:cs typeface="Century Gothic"/>
              </a:rPr>
              <a:t>på lärande </a:t>
            </a:r>
            <a:endParaRPr lang="sv-SE" sz="3600" b="1" dirty="0">
              <a:solidFill>
                <a:srgbClr val="FF8001"/>
              </a:solidFill>
              <a:latin typeface="Century Gothic"/>
              <a:cs typeface="Century Gothic"/>
            </a:endParaRPr>
          </a:p>
          <a:p>
            <a:pPr marL="0" indent="0">
              <a:buNone/>
            </a:pPr>
            <a:endParaRPr lang="sv-SE" sz="2400" i="1" dirty="0" smtClean="0">
              <a:latin typeface="Century Gothic"/>
              <a:cs typeface="Century Gothic"/>
            </a:endParaRPr>
          </a:p>
          <a:p>
            <a:pPr marL="0" indent="0">
              <a:buNone/>
            </a:pPr>
            <a:endParaRPr lang="sv-SE" sz="4000" i="1" dirty="0" smtClean="0">
              <a:latin typeface="Century Gothic"/>
              <a:cs typeface="Century Gothic"/>
            </a:endParaRPr>
          </a:p>
          <a:p>
            <a:pPr marL="0" indent="0">
              <a:buNone/>
            </a:pPr>
            <a:endParaRPr lang="sv-SE" sz="2400" i="1" dirty="0" smtClean="0">
              <a:latin typeface="Century Gothic"/>
              <a:cs typeface="Century Gothic"/>
            </a:endParaRPr>
          </a:p>
          <a:p>
            <a:pPr marL="0" indent="0">
              <a:buNone/>
            </a:pPr>
            <a:r>
              <a:rPr lang="sv-SE" sz="2400" i="1" dirty="0" smtClean="0">
                <a:latin typeface="Century Gothic" panose="020B0502020202020204" pitchFamily="34" charset="0"/>
                <a:cs typeface="Century Gothic"/>
              </a:rPr>
              <a:t>Social </a:t>
            </a:r>
            <a:r>
              <a:rPr lang="sv-SE" sz="2400" i="1" dirty="0">
                <a:latin typeface="Century Gothic" panose="020B0502020202020204" pitchFamily="34" charset="0"/>
                <a:cs typeface="Century Gothic"/>
              </a:rPr>
              <a:t>investering i samverkan mellan Centralt </a:t>
            </a:r>
            <a:r>
              <a:rPr lang="sv-SE" sz="2400" i="1" dirty="0" err="1" smtClean="0">
                <a:latin typeface="Century Gothic" panose="020B0502020202020204" pitchFamily="34" charset="0"/>
                <a:cs typeface="Century Gothic"/>
              </a:rPr>
              <a:t>skolstöd</a:t>
            </a:r>
            <a:r>
              <a:rPr lang="sv-SE" sz="2400" i="1" dirty="0" smtClean="0">
                <a:latin typeface="Century Gothic" panose="020B0502020202020204" pitchFamily="34" charset="0"/>
                <a:cs typeface="Century Gothic"/>
              </a:rPr>
              <a:t> </a:t>
            </a:r>
            <a:r>
              <a:rPr lang="sv-SE" sz="2400" i="1" dirty="0">
                <a:latin typeface="Century Gothic" panose="020B0502020202020204" pitchFamily="34" charset="0"/>
                <a:cs typeface="Century Gothic"/>
              </a:rPr>
              <a:t>och </a:t>
            </a:r>
            <a:r>
              <a:rPr lang="sv-SE" sz="2400" i="1" dirty="0" smtClean="0">
                <a:latin typeface="Century Gothic" panose="020B0502020202020204" pitchFamily="34" charset="0"/>
                <a:cs typeface="Century Gothic"/>
              </a:rPr>
              <a:t>Förvaltningen förskola </a:t>
            </a:r>
            <a:r>
              <a:rPr lang="sv-SE" sz="2400" i="1" dirty="0">
                <a:latin typeface="Century Gothic" panose="020B0502020202020204" pitchFamily="34" charset="0"/>
                <a:cs typeface="Century Gothic"/>
              </a:rPr>
              <a:t>och skola, </a:t>
            </a:r>
            <a:r>
              <a:rPr lang="sv-SE" sz="2400" i="1" dirty="0" smtClean="0">
                <a:latin typeface="Century Gothic" panose="020B0502020202020204" pitchFamily="34" charset="0"/>
                <a:cs typeface="Century Gothic"/>
              </a:rPr>
              <a:t>Socialförvaltningen </a:t>
            </a:r>
            <a:r>
              <a:rPr lang="sv-SE" sz="2400" i="1" dirty="0">
                <a:latin typeface="Century Gothic" panose="020B0502020202020204" pitchFamily="34" charset="0"/>
                <a:cs typeface="Century Gothic"/>
              </a:rPr>
              <a:t>och </a:t>
            </a:r>
            <a:r>
              <a:rPr lang="sv-SE" sz="2400" i="1" dirty="0" smtClean="0">
                <a:latin typeface="Century Gothic" panose="020B0502020202020204" pitchFamily="34" charset="0"/>
                <a:cs typeface="Century Gothic"/>
              </a:rPr>
              <a:t>Förvaltningen för </a:t>
            </a:r>
            <a:r>
              <a:rPr lang="sv-SE" sz="2400" i="1" dirty="0">
                <a:latin typeface="Century Gothic" panose="020B0502020202020204" pitchFamily="34" charset="0"/>
                <a:cs typeface="Century Gothic"/>
              </a:rPr>
              <a:t>utbildning, </a:t>
            </a:r>
            <a:r>
              <a:rPr lang="sv-SE" sz="2400" i="1" dirty="0" smtClean="0">
                <a:latin typeface="Century Gothic" panose="020B0502020202020204" pitchFamily="34" charset="0"/>
                <a:cs typeface="Century Gothic"/>
              </a:rPr>
              <a:t>försörjning </a:t>
            </a:r>
            <a:r>
              <a:rPr lang="sv-SE" sz="2400" i="1" dirty="0">
                <a:latin typeface="Century Gothic" panose="020B0502020202020204" pitchFamily="34" charset="0"/>
                <a:cs typeface="Century Gothic"/>
              </a:rPr>
              <a:t>och arbete. </a:t>
            </a:r>
            <a:endParaRPr lang="sv-SE" sz="2400" dirty="0">
              <a:latin typeface="Century Gothic" panose="020B0502020202020204" pitchFamily="34" charset="0"/>
              <a:cs typeface="Century Gothic"/>
            </a:endParaRPr>
          </a:p>
          <a:p>
            <a:endParaRPr lang="en-US" dirty="0">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4007665" y="5040679"/>
            <a:ext cx="1193800" cy="1574800"/>
          </a:xfrm>
          <a:prstGeom prst="rect">
            <a:avLst/>
          </a:prstGeom>
        </p:spPr>
      </p:pic>
      <p:sp>
        <p:nvSpPr>
          <p:cNvPr id="5" name="textruta 4"/>
          <p:cNvSpPr txBox="1"/>
          <p:nvPr/>
        </p:nvSpPr>
        <p:spPr>
          <a:xfrm rot="21085422">
            <a:off x="-25898" y="2263382"/>
            <a:ext cx="5928858" cy="1261884"/>
          </a:xfrm>
          <a:prstGeom prst="rect">
            <a:avLst/>
          </a:prstGeom>
          <a:noFill/>
        </p:spPr>
        <p:txBody>
          <a:bodyPr wrap="square" rtlCol="0">
            <a:spAutoFit/>
          </a:bodyPr>
          <a:lstStyle/>
          <a:p>
            <a:r>
              <a:rPr lang="sv-SE" sz="3700" b="1" dirty="0" smtClean="0">
                <a:solidFill>
                  <a:srgbClr val="FF8001"/>
                </a:solidFill>
                <a:latin typeface="Bradley Hand ITC" panose="03070402050302030203" pitchFamily="66" charset="0"/>
                <a:cs typeface="Century Gothic"/>
              </a:rPr>
              <a:t>och upplevelsebaserade metoder</a:t>
            </a:r>
            <a:endParaRPr lang="sv-SE" sz="3700" dirty="0">
              <a:solidFill>
                <a:srgbClr val="FF8001"/>
              </a:solidFill>
              <a:latin typeface="Bradley Hand ITC" panose="03070402050302030203" pitchFamily="66" charset="0"/>
            </a:endParaRPr>
          </a:p>
        </p:txBody>
      </p:sp>
      <p:sp>
        <p:nvSpPr>
          <p:cNvPr id="13" name="Frihandsfigur 12"/>
          <p:cNvSpPr/>
          <p:nvPr/>
        </p:nvSpPr>
        <p:spPr>
          <a:xfrm rot="1614642">
            <a:off x="97895" y="1200107"/>
            <a:ext cx="651510" cy="1508760"/>
          </a:xfrm>
          <a:custGeom>
            <a:avLst/>
            <a:gdLst>
              <a:gd name="connsiteX0" fmla="*/ 651510 w 651510"/>
              <a:gd name="connsiteY0" fmla="*/ 1508760 h 1508760"/>
              <a:gd name="connsiteX1" fmla="*/ 548640 w 651510"/>
              <a:gd name="connsiteY1" fmla="*/ 1474470 h 1508760"/>
              <a:gd name="connsiteX2" fmla="*/ 514350 w 651510"/>
              <a:gd name="connsiteY2" fmla="*/ 1428750 h 1508760"/>
              <a:gd name="connsiteX3" fmla="*/ 480060 w 651510"/>
              <a:gd name="connsiteY3" fmla="*/ 1417320 h 1508760"/>
              <a:gd name="connsiteX4" fmla="*/ 434340 w 651510"/>
              <a:gd name="connsiteY4" fmla="*/ 1394460 h 1508760"/>
              <a:gd name="connsiteX5" fmla="*/ 377190 w 651510"/>
              <a:gd name="connsiteY5" fmla="*/ 1325880 h 1508760"/>
              <a:gd name="connsiteX6" fmla="*/ 297180 w 651510"/>
              <a:gd name="connsiteY6" fmla="*/ 1291590 h 1508760"/>
              <a:gd name="connsiteX7" fmla="*/ 217170 w 651510"/>
              <a:gd name="connsiteY7" fmla="*/ 1257300 h 1508760"/>
              <a:gd name="connsiteX8" fmla="*/ 137160 w 651510"/>
              <a:gd name="connsiteY8" fmla="*/ 1165860 h 1508760"/>
              <a:gd name="connsiteX9" fmla="*/ 91440 w 651510"/>
              <a:gd name="connsiteY9" fmla="*/ 1062990 h 1508760"/>
              <a:gd name="connsiteX10" fmla="*/ 80010 w 651510"/>
              <a:gd name="connsiteY10" fmla="*/ 1028700 h 1508760"/>
              <a:gd name="connsiteX11" fmla="*/ 34290 w 651510"/>
              <a:gd name="connsiteY11" fmla="*/ 960120 h 1508760"/>
              <a:gd name="connsiteX12" fmla="*/ 22860 w 651510"/>
              <a:gd name="connsiteY12" fmla="*/ 868680 h 1508760"/>
              <a:gd name="connsiteX13" fmla="*/ 11430 w 651510"/>
              <a:gd name="connsiteY13" fmla="*/ 822960 h 1508760"/>
              <a:gd name="connsiteX14" fmla="*/ 0 w 651510"/>
              <a:gd name="connsiteY14" fmla="*/ 685800 h 1508760"/>
              <a:gd name="connsiteX15" fmla="*/ 11430 w 651510"/>
              <a:gd name="connsiteY15" fmla="*/ 422910 h 1508760"/>
              <a:gd name="connsiteX16" fmla="*/ 45720 w 651510"/>
              <a:gd name="connsiteY16" fmla="*/ 308610 h 1508760"/>
              <a:gd name="connsiteX17" fmla="*/ 68580 w 651510"/>
              <a:gd name="connsiteY17" fmla="*/ 205740 h 1508760"/>
              <a:gd name="connsiteX18" fmla="*/ 102870 w 651510"/>
              <a:gd name="connsiteY18" fmla="*/ 171450 h 1508760"/>
              <a:gd name="connsiteX19" fmla="*/ 160020 w 651510"/>
              <a:gd name="connsiteY19" fmla="*/ 68580 h 1508760"/>
              <a:gd name="connsiteX20" fmla="*/ 205740 w 651510"/>
              <a:gd name="connsiteY20" fmla="*/ 0 h 150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1510" h="1508760">
                <a:moveTo>
                  <a:pt x="651510" y="1508760"/>
                </a:moveTo>
                <a:cubicBezTo>
                  <a:pt x="616750" y="1501808"/>
                  <a:pt x="577445" y="1499160"/>
                  <a:pt x="548640" y="1474470"/>
                </a:cubicBezTo>
                <a:cubicBezTo>
                  <a:pt x="534176" y="1462072"/>
                  <a:pt x="528985" y="1440946"/>
                  <a:pt x="514350" y="1428750"/>
                </a:cubicBezTo>
                <a:cubicBezTo>
                  <a:pt x="505094" y="1421037"/>
                  <a:pt x="491134" y="1422066"/>
                  <a:pt x="480060" y="1417320"/>
                </a:cubicBezTo>
                <a:cubicBezTo>
                  <a:pt x="464399" y="1410608"/>
                  <a:pt x="449580" y="1402080"/>
                  <a:pt x="434340" y="1394460"/>
                </a:cubicBezTo>
                <a:cubicBezTo>
                  <a:pt x="416112" y="1367118"/>
                  <a:pt x="405192" y="1345882"/>
                  <a:pt x="377190" y="1325880"/>
                </a:cubicBezTo>
                <a:cubicBezTo>
                  <a:pt x="339281" y="1298802"/>
                  <a:pt x="334491" y="1307580"/>
                  <a:pt x="297180" y="1291590"/>
                </a:cubicBezTo>
                <a:cubicBezTo>
                  <a:pt x="198311" y="1249218"/>
                  <a:pt x="297586" y="1284105"/>
                  <a:pt x="217170" y="1257300"/>
                </a:cubicBezTo>
                <a:cubicBezTo>
                  <a:pt x="163830" y="1177290"/>
                  <a:pt x="194310" y="1203960"/>
                  <a:pt x="137160" y="1165860"/>
                </a:cubicBezTo>
                <a:cubicBezTo>
                  <a:pt x="100934" y="1111520"/>
                  <a:pt x="118644" y="1144602"/>
                  <a:pt x="91440" y="1062990"/>
                </a:cubicBezTo>
                <a:cubicBezTo>
                  <a:pt x="87630" y="1051560"/>
                  <a:pt x="86693" y="1038725"/>
                  <a:pt x="80010" y="1028700"/>
                </a:cubicBezTo>
                <a:lnTo>
                  <a:pt x="34290" y="960120"/>
                </a:lnTo>
                <a:cubicBezTo>
                  <a:pt x="30480" y="929640"/>
                  <a:pt x="27910" y="898979"/>
                  <a:pt x="22860" y="868680"/>
                </a:cubicBezTo>
                <a:cubicBezTo>
                  <a:pt x="20277" y="853185"/>
                  <a:pt x="13378" y="838548"/>
                  <a:pt x="11430" y="822960"/>
                </a:cubicBezTo>
                <a:cubicBezTo>
                  <a:pt x="5739" y="777436"/>
                  <a:pt x="3810" y="731520"/>
                  <a:pt x="0" y="685800"/>
                </a:cubicBezTo>
                <a:cubicBezTo>
                  <a:pt x="3810" y="598170"/>
                  <a:pt x="4951" y="510383"/>
                  <a:pt x="11430" y="422910"/>
                </a:cubicBezTo>
                <a:cubicBezTo>
                  <a:pt x="14080" y="387134"/>
                  <a:pt x="40325" y="340981"/>
                  <a:pt x="45720" y="308610"/>
                </a:cubicBezTo>
                <a:cubicBezTo>
                  <a:pt x="47103" y="300312"/>
                  <a:pt x="56074" y="224499"/>
                  <a:pt x="68580" y="205740"/>
                </a:cubicBezTo>
                <a:cubicBezTo>
                  <a:pt x="77546" y="192290"/>
                  <a:pt x="92946" y="184209"/>
                  <a:pt x="102870" y="171450"/>
                </a:cubicBezTo>
                <a:cubicBezTo>
                  <a:pt x="240483" y="-5482"/>
                  <a:pt x="102535" y="172054"/>
                  <a:pt x="160020" y="68580"/>
                </a:cubicBezTo>
                <a:cubicBezTo>
                  <a:pt x="173363" y="44563"/>
                  <a:pt x="205740" y="0"/>
                  <a:pt x="205740" y="0"/>
                </a:cubicBezTo>
              </a:path>
            </a:pathLst>
          </a:custGeom>
          <a:noFill/>
          <a:ln w="34925" cmpd="sng">
            <a:solidFill>
              <a:schemeClr val="accent6"/>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561620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ctr"/>
            <a:r>
              <a:rPr lang="sv-SE" b="1" dirty="0" smtClean="0"/>
              <a:t>Klädförråd </a:t>
            </a:r>
            <a:r>
              <a:rPr lang="sv-SE" b="1" dirty="0">
                <a:solidFill>
                  <a:schemeClr val="bg1"/>
                </a:solidFill>
              </a:rPr>
              <a:t/>
            </a:r>
            <a:br>
              <a:rPr lang="sv-SE" b="1" dirty="0">
                <a:solidFill>
                  <a:schemeClr val="bg1"/>
                </a:solidFill>
              </a:rPr>
            </a:br>
            <a:endParaRPr lang="sv-SE" dirty="0"/>
          </a:p>
        </p:txBody>
      </p:sp>
      <p:pic>
        <p:nvPicPr>
          <p:cNvPr id="5" name="Platshållare för innehåll 4"/>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50" t="19970"/>
          <a:stretch/>
        </p:blipFill>
        <p:spPr>
          <a:xfrm>
            <a:off x="2082018" y="4167554"/>
            <a:ext cx="4679804" cy="2103532"/>
          </a:xfrm>
          <a:prstGeom prst="rect">
            <a:avLst/>
          </a:prstGeom>
          <a:ln>
            <a:noFill/>
          </a:ln>
          <a:effectLst>
            <a:softEdge rad="112500"/>
          </a:effectLst>
        </p:spPr>
      </p:pic>
      <p:pic>
        <p:nvPicPr>
          <p:cNvPr id="6" name="Platshållare för innehåll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2082018" y="1146565"/>
            <a:ext cx="4672771" cy="2628433"/>
          </a:xfrm>
          <a:prstGeom prst="rect">
            <a:avLst/>
          </a:prstGeom>
          <a:ln>
            <a:noFill/>
          </a:ln>
          <a:effectLst>
            <a:softEdge rad="112500"/>
          </a:effectLst>
        </p:spPr>
      </p:pic>
    </p:spTree>
    <p:extLst>
      <p:ext uri="{BB962C8B-B14F-4D97-AF65-F5344CB8AC3E}">
        <p14:creationId xmlns:p14="http://schemas.microsoft.com/office/powerpoint/2010/main" val="17599997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8650" y="388937"/>
            <a:ext cx="7886700" cy="1325563"/>
          </a:xfrm>
        </p:spPr>
        <p:txBody>
          <a:bodyPr/>
          <a:lstStyle/>
          <a:p>
            <a:pPr algn="ctr"/>
            <a:r>
              <a:rPr lang="sv-SE" b="1" dirty="0" smtClean="0"/>
              <a:t>Friluftsförråd</a:t>
            </a:r>
            <a:endParaRPr lang="sv-SE" b="1" dirty="0"/>
          </a:p>
        </p:txBody>
      </p:sp>
      <p:pic>
        <p:nvPicPr>
          <p:cNvPr id="4" name="Platshållare för innehåll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714500"/>
            <a:ext cx="9144000" cy="5143500"/>
          </a:xfrm>
        </p:spPr>
      </p:pic>
    </p:spTree>
    <p:extLst>
      <p:ext uri="{BB962C8B-B14F-4D97-AF65-F5344CB8AC3E}">
        <p14:creationId xmlns:p14="http://schemas.microsoft.com/office/powerpoint/2010/main" val="378523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71083" y="4496300"/>
            <a:ext cx="3455299" cy="1200329"/>
          </a:xfrm>
          <a:prstGeom prst="rect">
            <a:avLst/>
          </a:prstGeom>
        </p:spPr>
        <p:txBody>
          <a:bodyPr wrap="square">
            <a:spAutoFit/>
          </a:bodyPr>
          <a:lstStyle/>
          <a:p>
            <a:pPr lvl="0"/>
            <a:r>
              <a:rPr lang="sv-SE" b="1" dirty="0" smtClean="0">
                <a:solidFill>
                  <a:srgbClr val="FF8001"/>
                </a:solidFill>
                <a:latin typeface="Century Gothic" panose="020B0502020202020204" pitchFamily="34" charset="0"/>
              </a:rPr>
              <a:t>”Han kan ju jättemycket! Visst </a:t>
            </a:r>
            <a:r>
              <a:rPr lang="sv-SE" b="1" dirty="0">
                <a:solidFill>
                  <a:srgbClr val="FF8001"/>
                </a:solidFill>
                <a:latin typeface="Century Gothic" panose="020B0502020202020204" pitchFamily="34" charset="0"/>
              </a:rPr>
              <a:t>måste jag kunna bedöma honom på det jag ser nu</a:t>
            </a:r>
            <a:r>
              <a:rPr lang="sv-SE" b="1" dirty="0" smtClean="0">
                <a:solidFill>
                  <a:srgbClr val="FF8001"/>
                </a:solidFill>
                <a:latin typeface="Century Gothic" panose="020B0502020202020204" pitchFamily="34" charset="0"/>
              </a:rPr>
              <a:t>?”</a:t>
            </a:r>
            <a:endParaRPr lang="sv-SE" b="1" dirty="0">
              <a:solidFill>
                <a:srgbClr val="FF8001"/>
              </a:solidFill>
              <a:latin typeface="Century Gothic" panose="020B0502020202020204" pitchFamily="34" charset="0"/>
            </a:endParaRPr>
          </a:p>
        </p:txBody>
      </p:sp>
      <p:sp>
        <p:nvSpPr>
          <p:cNvPr id="3" name="Rektangel 2"/>
          <p:cNvSpPr/>
          <p:nvPr/>
        </p:nvSpPr>
        <p:spPr>
          <a:xfrm>
            <a:off x="6425075" y="234753"/>
            <a:ext cx="2581360" cy="2400657"/>
          </a:xfrm>
          <a:prstGeom prst="rect">
            <a:avLst/>
          </a:prstGeom>
        </p:spPr>
        <p:txBody>
          <a:bodyPr wrap="square">
            <a:spAutoFit/>
          </a:bodyPr>
          <a:lstStyle/>
          <a:p>
            <a:pPr lvl="0">
              <a:spcAft>
                <a:spcPts val="600"/>
              </a:spcAft>
            </a:pPr>
            <a:r>
              <a:rPr lang="sv-SE" sz="2000" b="1" dirty="0" smtClean="0">
                <a:solidFill>
                  <a:srgbClr val="FF8001"/>
                </a:solidFill>
                <a:latin typeface="Century Gothic" panose="020B0502020202020204" pitchFamily="34" charset="0"/>
              </a:rPr>
              <a:t>”Vi </a:t>
            </a:r>
            <a:r>
              <a:rPr lang="sv-SE" sz="2000" b="1" dirty="0">
                <a:solidFill>
                  <a:srgbClr val="FF8001"/>
                </a:solidFill>
                <a:latin typeface="Century Gothic" panose="020B0502020202020204" pitchFamily="34" charset="0"/>
              </a:rPr>
              <a:t>skulle ju få sex filtreringar. Jag har bara gjort tre</a:t>
            </a:r>
            <a:r>
              <a:rPr lang="sv-SE" sz="2000" b="1" dirty="0" smtClean="0">
                <a:solidFill>
                  <a:srgbClr val="FF8001"/>
                </a:solidFill>
                <a:latin typeface="Century Gothic" panose="020B0502020202020204" pitchFamily="34" charset="0"/>
              </a:rPr>
              <a:t>!”</a:t>
            </a:r>
          </a:p>
          <a:p>
            <a:pPr lvl="0">
              <a:spcAft>
                <a:spcPts val="600"/>
              </a:spcAft>
            </a:pPr>
            <a:r>
              <a:rPr lang="sv-SE" sz="2000" b="1" dirty="0" smtClean="0">
                <a:solidFill>
                  <a:srgbClr val="FF8001"/>
                </a:solidFill>
                <a:latin typeface="Century Gothic" panose="020B0502020202020204" pitchFamily="34" charset="0"/>
              </a:rPr>
              <a:t>”</a:t>
            </a:r>
            <a:r>
              <a:rPr lang="sv-SE" sz="2000" b="1" dirty="0" err="1" smtClean="0">
                <a:solidFill>
                  <a:srgbClr val="FF8001"/>
                </a:solidFill>
                <a:latin typeface="Century Gothic" panose="020B0502020202020204" pitchFamily="34" charset="0"/>
              </a:rPr>
              <a:t>Jaaa</a:t>
            </a:r>
            <a:r>
              <a:rPr lang="sv-SE" sz="2000" b="1" dirty="0" smtClean="0">
                <a:solidFill>
                  <a:srgbClr val="FF8001"/>
                </a:solidFill>
                <a:latin typeface="Century Gothic" panose="020B0502020202020204" pitchFamily="34" charset="0"/>
              </a:rPr>
              <a:t>.. Då får ni väl fortsätta på rasten i så fall?”</a:t>
            </a:r>
          </a:p>
          <a:p>
            <a:pPr lvl="0">
              <a:spcAft>
                <a:spcPts val="600"/>
              </a:spcAft>
            </a:pPr>
            <a:r>
              <a:rPr lang="sv-SE" sz="2000" b="1" dirty="0" smtClean="0">
                <a:solidFill>
                  <a:srgbClr val="FF8001"/>
                </a:solidFill>
                <a:latin typeface="Century Gothic" panose="020B0502020202020204" pitchFamily="34" charset="0"/>
              </a:rPr>
              <a:t>”</a:t>
            </a:r>
            <a:r>
              <a:rPr lang="sv-SE" sz="2000" b="1" dirty="0" err="1" smtClean="0">
                <a:solidFill>
                  <a:srgbClr val="FF8001"/>
                </a:solidFill>
                <a:latin typeface="Century Gothic" panose="020B0502020202020204" pitchFamily="34" charset="0"/>
              </a:rPr>
              <a:t>Yes</a:t>
            </a:r>
            <a:r>
              <a:rPr lang="sv-SE" sz="2000" b="1" dirty="0" smtClean="0">
                <a:solidFill>
                  <a:srgbClr val="FF8001"/>
                </a:solidFill>
                <a:latin typeface="Century Gothic" panose="020B0502020202020204" pitchFamily="34" charset="0"/>
              </a:rPr>
              <a:t> !!!”</a:t>
            </a:r>
            <a:endParaRPr lang="sv-SE" sz="2000" b="1" dirty="0">
              <a:solidFill>
                <a:srgbClr val="FF8001"/>
              </a:solidFill>
              <a:latin typeface="Century Gothic" panose="020B0502020202020204" pitchFamily="34" charset="0"/>
            </a:endParaRPr>
          </a:p>
        </p:txBody>
      </p:sp>
      <p:sp>
        <p:nvSpPr>
          <p:cNvPr id="6" name="Rektangel 5"/>
          <p:cNvSpPr/>
          <p:nvPr/>
        </p:nvSpPr>
        <p:spPr>
          <a:xfrm>
            <a:off x="0" y="0"/>
            <a:ext cx="3262947" cy="1092607"/>
          </a:xfrm>
          <a:prstGeom prst="rect">
            <a:avLst/>
          </a:prstGeom>
        </p:spPr>
        <p:txBody>
          <a:bodyPr wrap="square">
            <a:spAutoFit/>
          </a:bodyPr>
          <a:lstStyle/>
          <a:p>
            <a:pPr lvl="0">
              <a:spcAft>
                <a:spcPts val="600"/>
              </a:spcAft>
            </a:pPr>
            <a:r>
              <a:rPr lang="sv-SE" sz="2000" b="1" dirty="0" smtClean="0">
                <a:solidFill>
                  <a:schemeClr val="bg1"/>
                </a:solidFill>
                <a:latin typeface="Century Gothic" panose="020B0502020202020204" pitchFamily="34" charset="0"/>
              </a:rPr>
              <a:t>Kemi, Teknik</a:t>
            </a:r>
          </a:p>
          <a:p>
            <a:pPr lvl="0">
              <a:spcAft>
                <a:spcPts val="600"/>
              </a:spcAft>
            </a:pPr>
            <a:r>
              <a:rPr lang="sv-SE" sz="2000" b="1" dirty="0" smtClean="0">
                <a:solidFill>
                  <a:schemeClr val="bg1"/>
                </a:solidFill>
                <a:latin typeface="Century Gothic" panose="020B0502020202020204" pitchFamily="34" charset="0"/>
              </a:rPr>
              <a:t>Naturvetenskapliga arbetssätt</a:t>
            </a:r>
            <a:endParaRPr lang="sv-SE"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03424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Dokumentation</a:t>
            </a:r>
            <a:endParaRPr lang="sv-SE" dirty="0"/>
          </a:p>
        </p:txBody>
      </p:sp>
      <p:pic>
        <p:nvPicPr>
          <p:cNvPr id="5" name="Platshållare för innehåll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63260" y="1825625"/>
            <a:ext cx="3416979" cy="435133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6" name="Platshållare för innehåll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973625" y="1825625"/>
            <a:ext cx="3197250" cy="435133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6723574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33457" y="926332"/>
            <a:ext cx="7053542" cy="1050398"/>
          </a:xfrm>
        </p:spPr>
        <p:txBody>
          <a:bodyPr>
            <a:normAutofit/>
          </a:bodyPr>
          <a:lstStyle/>
          <a:p>
            <a:r>
              <a:rPr lang="sv-SE" sz="4000" b="1" dirty="0">
                <a:solidFill>
                  <a:schemeClr val="bg1"/>
                </a:solidFill>
              </a:rPr>
              <a:t>NO - planetvandring</a:t>
            </a:r>
            <a:endParaRPr lang="sv-SE" sz="4800" b="1" dirty="0">
              <a:solidFill>
                <a:schemeClr val="bg1"/>
              </a:solidFill>
            </a:endParaRPr>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1144" y="3619768"/>
            <a:ext cx="4232856" cy="23809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755973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397" y="2721344"/>
            <a:ext cx="5831571" cy="3277342"/>
          </a:xfrm>
          <a:prstGeom prst="rect">
            <a:avLst/>
          </a:prstGeom>
        </p:spPr>
      </p:pic>
      <p:sp>
        <p:nvSpPr>
          <p:cNvPr id="2" name="textruta 1"/>
          <p:cNvSpPr txBox="1"/>
          <p:nvPr/>
        </p:nvSpPr>
        <p:spPr>
          <a:xfrm>
            <a:off x="647363" y="1275236"/>
            <a:ext cx="2856488" cy="369332"/>
          </a:xfrm>
          <a:prstGeom prst="rect">
            <a:avLst/>
          </a:prstGeom>
          <a:noFill/>
        </p:spPr>
        <p:txBody>
          <a:bodyPr wrap="square" rtlCol="0">
            <a:spAutoFit/>
          </a:bodyPr>
          <a:lstStyle/>
          <a:p>
            <a:r>
              <a:rPr lang="sv-SE" dirty="0" smtClean="0">
                <a:latin typeface="Century Gothic" panose="020B0502020202020204" pitchFamily="34" charset="0"/>
              </a:rPr>
              <a:t>Tydliga förväntningar!</a:t>
            </a:r>
            <a:endParaRPr lang="sv-SE" dirty="0">
              <a:latin typeface="Century Gothic" panose="020B0502020202020204" pitchFamily="34" charset="0"/>
            </a:endParaRPr>
          </a:p>
        </p:txBody>
      </p:sp>
      <p:sp>
        <p:nvSpPr>
          <p:cNvPr id="3" name="Rektangel 2"/>
          <p:cNvSpPr/>
          <p:nvPr/>
        </p:nvSpPr>
        <p:spPr>
          <a:xfrm>
            <a:off x="121640" y="172702"/>
            <a:ext cx="4572000" cy="723275"/>
          </a:xfrm>
          <a:prstGeom prst="rect">
            <a:avLst/>
          </a:prstGeom>
        </p:spPr>
        <p:txBody>
          <a:bodyPr>
            <a:spAutoFit/>
          </a:bodyPr>
          <a:lstStyle/>
          <a:p>
            <a:pPr lvl="0">
              <a:spcAft>
                <a:spcPts val="600"/>
              </a:spcAft>
            </a:pPr>
            <a:r>
              <a:rPr lang="sv-SE" b="1" dirty="0" smtClean="0">
                <a:solidFill>
                  <a:srgbClr val="FF8001"/>
                </a:solidFill>
                <a:latin typeface="Century Gothic" panose="020B0502020202020204" pitchFamily="34" charset="0"/>
              </a:rPr>
              <a:t>FYSIK, SVENSKA</a:t>
            </a:r>
            <a:endParaRPr lang="sv-SE" b="1" dirty="0">
              <a:solidFill>
                <a:srgbClr val="FF8001"/>
              </a:solidFill>
              <a:latin typeface="Century Gothic" panose="020B0502020202020204" pitchFamily="34" charset="0"/>
            </a:endParaRPr>
          </a:p>
          <a:p>
            <a:pPr lvl="0">
              <a:spcAft>
                <a:spcPts val="600"/>
              </a:spcAft>
            </a:pPr>
            <a:r>
              <a:rPr lang="sv-SE" b="1" dirty="0" smtClean="0">
                <a:solidFill>
                  <a:srgbClr val="FF8001"/>
                </a:solidFill>
                <a:latin typeface="Century Gothic" panose="020B0502020202020204" pitchFamily="34" charset="0"/>
              </a:rPr>
              <a:t>Muntlig presentation</a:t>
            </a:r>
            <a:endParaRPr lang="sv-SE" b="1" dirty="0">
              <a:solidFill>
                <a:srgbClr val="FF8001"/>
              </a:solidFill>
              <a:latin typeface="Century Gothic" panose="020B0502020202020204" pitchFamily="34" charset="0"/>
            </a:endParaRPr>
          </a:p>
        </p:txBody>
      </p:sp>
    </p:spTree>
    <p:extLst>
      <p:ext uri="{BB962C8B-B14F-4D97-AF65-F5344CB8AC3E}">
        <p14:creationId xmlns:p14="http://schemas.microsoft.com/office/powerpoint/2010/main" val="13999451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5525930" y="204328"/>
            <a:ext cx="3440045" cy="3170099"/>
          </a:xfrm>
          <a:prstGeom prst="rect">
            <a:avLst/>
          </a:prstGeom>
          <a:noFill/>
        </p:spPr>
        <p:txBody>
          <a:bodyPr wrap="square" rtlCol="0">
            <a:spAutoFit/>
          </a:bodyPr>
          <a:lstStyle/>
          <a:p>
            <a:r>
              <a:rPr lang="sv-SE" sz="2000" b="1" dirty="0" smtClean="0">
                <a:solidFill>
                  <a:srgbClr val="FF8001"/>
                </a:solidFill>
                <a:latin typeface="Century Gothic" panose="020B0502020202020204" pitchFamily="34" charset="0"/>
              </a:rPr>
              <a:t>”Det är ju så här jag alltid har velat undervisa! Jag skäms! Det var så här jag tänkte att jag skulle undervisa när jag pluggade till lärare!</a:t>
            </a:r>
          </a:p>
          <a:p>
            <a:endParaRPr lang="sv-SE" sz="2000" b="1" dirty="0">
              <a:solidFill>
                <a:srgbClr val="FF8001"/>
              </a:solidFill>
              <a:latin typeface="Century Gothic" panose="020B0502020202020204" pitchFamily="34" charset="0"/>
            </a:endParaRPr>
          </a:p>
          <a:p>
            <a:r>
              <a:rPr lang="sv-SE" sz="2000" b="1" dirty="0" smtClean="0">
                <a:solidFill>
                  <a:srgbClr val="FF8001"/>
                </a:solidFill>
                <a:latin typeface="Century Gothic" panose="020B0502020202020204" pitchFamily="34" charset="0"/>
              </a:rPr>
              <a:t>Det funkar ju så bra!”</a:t>
            </a:r>
          </a:p>
          <a:p>
            <a:endParaRPr lang="sv-SE" sz="2000" b="1" dirty="0">
              <a:solidFill>
                <a:srgbClr val="FF8001"/>
              </a:solidFill>
              <a:latin typeface="Century Gothic" panose="020B0502020202020204" pitchFamily="34" charset="0"/>
            </a:endParaRPr>
          </a:p>
          <a:p>
            <a:endParaRPr lang="sv-SE" sz="2000" dirty="0">
              <a:latin typeface="Century Gothic" panose="020B0502020202020204" pitchFamily="34" charset="0"/>
            </a:endParaRPr>
          </a:p>
        </p:txBody>
      </p:sp>
      <p:sp>
        <p:nvSpPr>
          <p:cNvPr id="5" name="Rektangel 4"/>
          <p:cNvSpPr/>
          <p:nvPr/>
        </p:nvSpPr>
        <p:spPr>
          <a:xfrm>
            <a:off x="104862" y="2111018"/>
            <a:ext cx="4572000" cy="723275"/>
          </a:xfrm>
          <a:prstGeom prst="rect">
            <a:avLst/>
          </a:prstGeom>
        </p:spPr>
        <p:txBody>
          <a:bodyPr>
            <a:spAutoFit/>
          </a:bodyPr>
          <a:lstStyle/>
          <a:p>
            <a:pPr lvl="0">
              <a:spcAft>
                <a:spcPts val="600"/>
              </a:spcAft>
            </a:pPr>
            <a:r>
              <a:rPr lang="sv-SE" b="1" dirty="0" smtClean="0">
                <a:solidFill>
                  <a:srgbClr val="FF8001"/>
                </a:solidFill>
                <a:latin typeface="Century Gothic" panose="020B0502020202020204" pitchFamily="34" charset="0"/>
              </a:rPr>
              <a:t>FYSIK</a:t>
            </a:r>
            <a:endParaRPr lang="sv-SE" b="1" dirty="0">
              <a:solidFill>
                <a:srgbClr val="FF8001"/>
              </a:solidFill>
              <a:latin typeface="Century Gothic" panose="020B0502020202020204" pitchFamily="34" charset="0"/>
            </a:endParaRPr>
          </a:p>
          <a:p>
            <a:pPr lvl="0">
              <a:spcAft>
                <a:spcPts val="600"/>
              </a:spcAft>
            </a:pPr>
            <a:r>
              <a:rPr lang="sv-SE" b="1" dirty="0">
                <a:solidFill>
                  <a:srgbClr val="FF8001"/>
                </a:solidFill>
                <a:latin typeface="Century Gothic" panose="020B0502020202020204" pitchFamily="34" charset="0"/>
              </a:rPr>
              <a:t>Naturvetenskapliga arbetssätt</a:t>
            </a:r>
          </a:p>
        </p:txBody>
      </p:sp>
    </p:spTree>
    <p:extLst>
      <p:ext uri="{BB962C8B-B14F-4D97-AF65-F5344CB8AC3E}">
        <p14:creationId xmlns:p14="http://schemas.microsoft.com/office/powerpoint/2010/main" val="545611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Dokumentation</a:t>
            </a:r>
            <a:endParaRPr lang="sv-SE" dirty="0"/>
          </a:p>
        </p:txBody>
      </p:sp>
      <p:pic>
        <p:nvPicPr>
          <p:cNvPr id="5" name="Platshållare för innehåll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161998" y="1891135"/>
            <a:ext cx="3025167" cy="435133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10" name="Platshållare för innehåll 9"/>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28650" y="1891135"/>
            <a:ext cx="3546444" cy="435133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6242752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5819" y="901761"/>
            <a:ext cx="2868182" cy="5098989"/>
          </a:xfrm>
          <a:prstGeom prst="rect">
            <a:avLst/>
          </a:prstGeom>
        </p:spPr>
      </p:pic>
      <p:pic>
        <p:nvPicPr>
          <p:cNvPr id="6" name="Bildobjek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1916" y="857250"/>
            <a:ext cx="2889377" cy="5136669"/>
          </a:xfrm>
          <a:prstGeom prst="rect">
            <a:avLst/>
          </a:prstGeom>
        </p:spPr>
      </p:pic>
      <p:sp>
        <p:nvSpPr>
          <p:cNvPr id="2" name="Rubrik 1"/>
          <p:cNvSpPr>
            <a:spLocks noGrp="1"/>
          </p:cNvSpPr>
          <p:nvPr>
            <p:ph type="title"/>
          </p:nvPr>
        </p:nvSpPr>
        <p:spPr>
          <a:xfrm>
            <a:off x="1154991" y="2926056"/>
            <a:ext cx="7053542" cy="1050398"/>
          </a:xfrm>
        </p:spPr>
        <p:txBody>
          <a:bodyPr/>
          <a:lstStyle/>
          <a:p>
            <a:r>
              <a:rPr lang="sv-SE" b="1" dirty="0" smtClean="0">
                <a:solidFill>
                  <a:schemeClr val="bg1"/>
                </a:solidFill>
              </a:rPr>
              <a:t>Grammatikövningar med ITK</a:t>
            </a:r>
            <a:endParaRPr lang="sv-SE" b="1" dirty="0">
              <a:solidFill>
                <a:schemeClr val="bg1"/>
              </a:solidFill>
            </a:endParaRPr>
          </a:p>
        </p:txBody>
      </p:sp>
    </p:spTree>
    <p:extLst>
      <p:ext uri="{BB962C8B-B14F-4D97-AF65-F5344CB8AC3E}">
        <p14:creationId xmlns:p14="http://schemas.microsoft.com/office/powerpoint/2010/main" val="18635379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rotWithShape="1">
          <a:blip r:embed="rId3" cstate="print">
            <a:extLst>
              <a:ext uri="{28A0092B-C50C-407E-A947-70E740481C1C}">
                <a14:useLocalDpi xmlns:a14="http://schemas.microsoft.com/office/drawing/2010/main" val="0"/>
              </a:ext>
            </a:extLst>
          </a:blip>
          <a:srcRect r="11528"/>
          <a:stretch/>
        </p:blipFill>
        <p:spPr>
          <a:xfrm>
            <a:off x="-270455" y="0"/>
            <a:ext cx="3412901" cy="6858000"/>
          </a:xfrm>
          <a:prstGeom prst="rect">
            <a:avLst/>
          </a:prstGeom>
        </p:spPr>
      </p:pic>
      <p:pic>
        <p:nvPicPr>
          <p:cNvPr id="5" name="Bildobjekt 4"/>
          <p:cNvPicPr>
            <a:picLocks noChangeAspect="1"/>
          </p:cNvPicPr>
          <p:nvPr/>
        </p:nvPicPr>
        <p:blipFill rotWithShape="1">
          <a:blip r:embed="rId4" cstate="print">
            <a:extLst>
              <a:ext uri="{28A0092B-C50C-407E-A947-70E740481C1C}">
                <a14:useLocalDpi xmlns:a14="http://schemas.microsoft.com/office/drawing/2010/main" val="0"/>
              </a:ext>
            </a:extLst>
          </a:blip>
          <a:srcRect l="9192"/>
          <a:stretch/>
        </p:blipFill>
        <p:spPr>
          <a:xfrm>
            <a:off x="6272011" y="0"/>
            <a:ext cx="3503054" cy="6858000"/>
          </a:xfrm>
          <a:prstGeom prst="rect">
            <a:avLst/>
          </a:prstGeom>
        </p:spPr>
      </p:pic>
      <p:sp>
        <p:nvSpPr>
          <p:cNvPr id="7" name="Rektangel 6"/>
          <p:cNvSpPr/>
          <p:nvPr/>
        </p:nvSpPr>
        <p:spPr>
          <a:xfrm>
            <a:off x="0" y="0"/>
            <a:ext cx="2892030" cy="1092607"/>
          </a:xfrm>
          <a:prstGeom prst="rect">
            <a:avLst/>
          </a:prstGeom>
        </p:spPr>
        <p:txBody>
          <a:bodyPr wrap="square">
            <a:spAutoFit/>
          </a:bodyPr>
          <a:lstStyle/>
          <a:p>
            <a:pPr lvl="0">
              <a:spcAft>
                <a:spcPts val="600"/>
              </a:spcAft>
            </a:pPr>
            <a:r>
              <a:rPr lang="sv-SE" sz="2000" b="1" dirty="0" smtClean="0">
                <a:solidFill>
                  <a:schemeClr val="bg1"/>
                </a:solidFill>
                <a:latin typeface="Century Gothic" panose="020B0502020202020204" pitchFamily="34" charset="0"/>
              </a:rPr>
              <a:t>Svenska</a:t>
            </a:r>
          </a:p>
          <a:p>
            <a:pPr lvl="0">
              <a:spcAft>
                <a:spcPts val="600"/>
              </a:spcAft>
            </a:pPr>
            <a:r>
              <a:rPr lang="sv-SE" sz="2000" b="1" dirty="0" smtClean="0">
                <a:solidFill>
                  <a:schemeClr val="bg1"/>
                </a:solidFill>
                <a:latin typeface="Century Gothic" panose="020B0502020202020204" pitchFamily="34" charset="0"/>
              </a:rPr>
              <a:t>Adjektiv, motsatsord, komparation</a:t>
            </a:r>
            <a:endParaRPr lang="sv-SE"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1369447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7057" y="2837876"/>
            <a:ext cx="5364694" cy="2460869"/>
          </a:xfrm>
          <a:prstGeom prst="rect">
            <a:avLst/>
          </a:prstGeom>
        </p:spPr>
      </p:pic>
      <p:sp>
        <p:nvSpPr>
          <p:cNvPr id="4" name="TextBox 3"/>
          <p:cNvSpPr txBox="1"/>
          <p:nvPr/>
        </p:nvSpPr>
        <p:spPr>
          <a:xfrm>
            <a:off x="1047725" y="393515"/>
            <a:ext cx="2768031" cy="646331"/>
          </a:xfrm>
          <a:prstGeom prst="rect">
            <a:avLst/>
          </a:prstGeom>
          <a:noFill/>
        </p:spPr>
        <p:txBody>
          <a:bodyPr wrap="square" rtlCol="0">
            <a:spAutoFit/>
          </a:bodyPr>
          <a:lstStyle/>
          <a:p>
            <a:r>
              <a:rPr lang="en-US" dirty="0" err="1" smtClean="0">
                <a:latin typeface="Century Gothic"/>
                <a:cs typeface="Century Gothic"/>
              </a:rPr>
              <a:t>Naturvetenskapligt</a:t>
            </a:r>
            <a:r>
              <a:rPr lang="en-US" dirty="0" smtClean="0">
                <a:latin typeface="Century Gothic"/>
                <a:cs typeface="Century Gothic"/>
              </a:rPr>
              <a:t> </a:t>
            </a:r>
            <a:r>
              <a:rPr lang="en-US" dirty="0" err="1" smtClean="0">
                <a:latin typeface="Century Gothic"/>
                <a:cs typeface="Century Gothic"/>
              </a:rPr>
              <a:t>arbetssätt</a:t>
            </a:r>
            <a:endParaRPr lang="en-US" dirty="0">
              <a:latin typeface="Century Gothic"/>
              <a:cs typeface="Century Gothic"/>
            </a:endParaRPr>
          </a:p>
        </p:txBody>
      </p:sp>
      <p:sp>
        <p:nvSpPr>
          <p:cNvPr id="5" name="TextBox 4"/>
          <p:cNvSpPr txBox="1"/>
          <p:nvPr/>
        </p:nvSpPr>
        <p:spPr>
          <a:xfrm>
            <a:off x="5493073" y="1140256"/>
            <a:ext cx="3430188" cy="369332"/>
          </a:xfrm>
          <a:prstGeom prst="rect">
            <a:avLst/>
          </a:prstGeom>
          <a:noFill/>
        </p:spPr>
        <p:txBody>
          <a:bodyPr wrap="square" rtlCol="0">
            <a:spAutoFit/>
          </a:bodyPr>
          <a:lstStyle/>
          <a:p>
            <a:r>
              <a:rPr lang="en-US" dirty="0" smtClean="0">
                <a:latin typeface="Century Gothic"/>
                <a:cs typeface="Century Gothic"/>
              </a:rPr>
              <a:t>Habitat</a:t>
            </a:r>
            <a:endParaRPr lang="en-US" dirty="0">
              <a:latin typeface="Century Gothic"/>
              <a:cs typeface="Century Gothic"/>
            </a:endParaRPr>
          </a:p>
        </p:txBody>
      </p:sp>
      <p:sp>
        <p:nvSpPr>
          <p:cNvPr id="6" name="TextBox 5"/>
          <p:cNvSpPr txBox="1"/>
          <p:nvPr/>
        </p:nvSpPr>
        <p:spPr>
          <a:xfrm>
            <a:off x="4473129" y="456777"/>
            <a:ext cx="3430188" cy="369332"/>
          </a:xfrm>
          <a:prstGeom prst="rect">
            <a:avLst/>
          </a:prstGeom>
          <a:noFill/>
        </p:spPr>
        <p:txBody>
          <a:bodyPr wrap="square" rtlCol="0">
            <a:spAutoFit/>
          </a:bodyPr>
          <a:lstStyle/>
          <a:p>
            <a:r>
              <a:rPr lang="en-US" dirty="0" err="1" smtClean="0">
                <a:latin typeface="Century Gothic"/>
                <a:cs typeface="Century Gothic"/>
              </a:rPr>
              <a:t>Biotiska</a:t>
            </a:r>
            <a:r>
              <a:rPr lang="en-US" dirty="0" smtClean="0">
                <a:latin typeface="Century Gothic"/>
                <a:cs typeface="Century Gothic"/>
              </a:rPr>
              <a:t> </a:t>
            </a:r>
            <a:r>
              <a:rPr lang="en-US" dirty="0" err="1" smtClean="0">
                <a:latin typeface="Century Gothic"/>
                <a:cs typeface="Century Gothic"/>
              </a:rPr>
              <a:t>faktorer</a:t>
            </a:r>
            <a:endParaRPr lang="en-US" dirty="0">
              <a:latin typeface="Century Gothic"/>
              <a:cs typeface="Century Gothic"/>
            </a:endParaRPr>
          </a:p>
        </p:txBody>
      </p:sp>
      <p:sp>
        <p:nvSpPr>
          <p:cNvPr id="7" name="TextBox 6"/>
          <p:cNvSpPr txBox="1"/>
          <p:nvPr/>
        </p:nvSpPr>
        <p:spPr>
          <a:xfrm>
            <a:off x="5797873" y="1792434"/>
            <a:ext cx="3430188" cy="369332"/>
          </a:xfrm>
          <a:prstGeom prst="rect">
            <a:avLst/>
          </a:prstGeom>
          <a:noFill/>
        </p:spPr>
        <p:txBody>
          <a:bodyPr wrap="square" rtlCol="0">
            <a:spAutoFit/>
          </a:bodyPr>
          <a:lstStyle/>
          <a:p>
            <a:r>
              <a:rPr lang="en-US" dirty="0" err="1" smtClean="0">
                <a:latin typeface="Century Gothic"/>
                <a:cs typeface="Century Gothic"/>
              </a:rPr>
              <a:t>Ekologisk</a:t>
            </a:r>
            <a:r>
              <a:rPr lang="en-US" dirty="0" smtClean="0">
                <a:latin typeface="Century Gothic"/>
                <a:cs typeface="Century Gothic"/>
              </a:rPr>
              <a:t> </a:t>
            </a:r>
            <a:r>
              <a:rPr lang="en-US" dirty="0" err="1" smtClean="0">
                <a:latin typeface="Century Gothic"/>
                <a:cs typeface="Century Gothic"/>
              </a:rPr>
              <a:t>nich</a:t>
            </a:r>
            <a:endParaRPr lang="en-US" dirty="0">
              <a:latin typeface="Century Gothic"/>
              <a:cs typeface="Century Gothic"/>
            </a:endParaRPr>
          </a:p>
        </p:txBody>
      </p:sp>
      <p:sp>
        <p:nvSpPr>
          <p:cNvPr id="8" name="TextBox 7"/>
          <p:cNvSpPr txBox="1"/>
          <p:nvPr/>
        </p:nvSpPr>
        <p:spPr>
          <a:xfrm>
            <a:off x="1977334" y="1727722"/>
            <a:ext cx="3430188" cy="369332"/>
          </a:xfrm>
          <a:prstGeom prst="rect">
            <a:avLst/>
          </a:prstGeom>
          <a:noFill/>
        </p:spPr>
        <p:txBody>
          <a:bodyPr wrap="square" rtlCol="0">
            <a:spAutoFit/>
          </a:bodyPr>
          <a:lstStyle/>
          <a:p>
            <a:r>
              <a:rPr lang="en-US" dirty="0" err="1" smtClean="0">
                <a:latin typeface="Century Gothic"/>
                <a:cs typeface="Century Gothic"/>
              </a:rPr>
              <a:t>Ekologi</a:t>
            </a:r>
            <a:endParaRPr lang="en-US" dirty="0">
              <a:latin typeface="Century Gothic"/>
              <a:cs typeface="Century Gothic"/>
            </a:endParaRPr>
          </a:p>
        </p:txBody>
      </p:sp>
      <p:sp>
        <p:nvSpPr>
          <p:cNvPr id="9" name="TextBox 8"/>
          <p:cNvSpPr txBox="1"/>
          <p:nvPr/>
        </p:nvSpPr>
        <p:spPr>
          <a:xfrm>
            <a:off x="260951" y="1281378"/>
            <a:ext cx="3430188" cy="369332"/>
          </a:xfrm>
          <a:prstGeom prst="rect">
            <a:avLst/>
          </a:prstGeom>
          <a:noFill/>
        </p:spPr>
        <p:txBody>
          <a:bodyPr wrap="square" rtlCol="0">
            <a:spAutoFit/>
          </a:bodyPr>
          <a:lstStyle/>
          <a:p>
            <a:r>
              <a:rPr lang="en-US" dirty="0" err="1" smtClean="0">
                <a:latin typeface="Century Gothic"/>
                <a:cs typeface="Century Gothic"/>
              </a:rPr>
              <a:t>Fältstudie</a:t>
            </a:r>
            <a:endParaRPr lang="en-US" dirty="0">
              <a:latin typeface="Century Gothic"/>
              <a:cs typeface="Century Gothic"/>
            </a:endParaRPr>
          </a:p>
        </p:txBody>
      </p:sp>
      <p:cxnSp>
        <p:nvCxnSpPr>
          <p:cNvPr id="11" name="Straight Connector 10"/>
          <p:cNvCxnSpPr/>
          <p:nvPr/>
        </p:nvCxnSpPr>
        <p:spPr>
          <a:xfrm flipH="1" flipV="1">
            <a:off x="1042083" y="1747745"/>
            <a:ext cx="1270037" cy="14980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flipV="1">
            <a:off x="2507510" y="2138546"/>
            <a:ext cx="347361" cy="868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2941711" y="955289"/>
            <a:ext cx="358216" cy="198656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3744983" y="933578"/>
            <a:ext cx="1161487" cy="21928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3636433" y="2236245"/>
            <a:ext cx="2344685" cy="1324379"/>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3625578" y="1584912"/>
            <a:ext cx="2029889" cy="181287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81862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Svenska - miljöbeskrivning</a:t>
            </a:r>
            <a:endParaRPr lang="sv-SE" dirty="0"/>
          </a:p>
        </p:txBody>
      </p:sp>
      <p:pic>
        <p:nvPicPr>
          <p:cNvPr id="5" name="Platshållare för innehåll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400000">
            <a:off x="854090" y="2460641"/>
            <a:ext cx="4758925" cy="2676895"/>
          </a:xfrm>
        </p:spPr>
      </p:pic>
      <p:pic>
        <p:nvPicPr>
          <p:cNvPr id="6" name="Platshållare för innehåll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5400000">
            <a:off x="3597293" y="2460644"/>
            <a:ext cx="4758921" cy="2676893"/>
          </a:xfrm>
        </p:spPr>
      </p:pic>
    </p:spTree>
    <p:extLst>
      <p:ext uri="{BB962C8B-B14F-4D97-AF65-F5344CB8AC3E}">
        <p14:creationId xmlns:p14="http://schemas.microsoft.com/office/powerpoint/2010/main" val="659831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2893219" cy="5143500"/>
          </a:xfrm>
          <a:prstGeom prst="rect">
            <a:avLst/>
          </a:prstGeom>
        </p:spPr>
      </p:pic>
      <p:sp>
        <p:nvSpPr>
          <p:cNvPr id="2" name="Rubrik 1"/>
          <p:cNvSpPr>
            <a:spLocks noGrp="1"/>
          </p:cNvSpPr>
          <p:nvPr>
            <p:ph type="title"/>
          </p:nvPr>
        </p:nvSpPr>
        <p:spPr>
          <a:xfrm>
            <a:off x="876674" y="857250"/>
            <a:ext cx="7148117" cy="1667062"/>
          </a:xfrm>
        </p:spPr>
        <p:txBody>
          <a:bodyPr/>
          <a:lstStyle/>
          <a:p>
            <a:r>
              <a:rPr lang="sv-SE" b="1" dirty="0" smtClean="0">
                <a:solidFill>
                  <a:schemeClr val="bg1"/>
                </a:solidFill>
              </a:rPr>
              <a:t>Svenska – Ord och begrepp på alfabetsduken</a:t>
            </a:r>
            <a:endParaRPr lang="sv-SE" b="1" dirty="0">
              <a:solidFill>
                <a:schemeClr val="bg1"/>
              </a:solidFill>
            </a:endParaRPr>
          </a:p>
        </p:txBody>
      </p:sp>
    </p:spTree>
    <p:extLst>
      <p:ext uri="{BB962C8B-B14F-4D97-AF65-F5344CB8AC3E}">
        <p14:creationId xmlns:p14="http://schemas.microsoft.com/office/powerpoint/2010/main" val="21189715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pic>
        <p:nvPicPr>
          <p:cNvPr id="7" name="Platshållare för innehåll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78460" y="272422"/>
            <a:ext cx="3413426" cy="6068315"/>
          </a:xfrm>
        </p:spPr>
      </p:pic>
      <p:sp>
        <p:nvSpPr>
          <p:cNvPr id="3" name="textruta 2"/>
          <p:cNvSpPr txBox="1"/>
          <p:nvPr/>
        </p:nvSpPr>
        <p:spPr>
          <a:xfrm>
            <a:off x="748730" y="365126"/>
            <a:ext cx="3140881" cy="1569660"/>
          </a:xfrm>
          <a:prstGeom prst="rect">
            <a:avLst/>
          </a:prstGeom>
          <a:noFill/>
        </p:spPr>
        <p:txBody>
          <a:bodyPr wrap="square" rtlCol="0">
            <a:spAutoFit/>
          </a:bodyPr>
          <a:lstStyle/>
          <a:p>
            <a:r>
              <a:rPr lang="sv-SE" sz="3200" b="1" dirty="0" smtClean="0">
                <a:solidFill>
                  <a:schemeClr val="bg1"/>
                </a:solidFill>
                <a:latin typeface="Century Gothic" panose="020B0502020202020204" pitchFamily="34" charset="0"/>
              </a:rPr>
              <a:t>Studiebesök på </a:t>
            </a:r>
          </a:p>
          <a:p>
            <a:r>
              <a:rPr lang="sv-SE" sz="3200" b="1" dirty="0" smtClean="0">
                <a:solidFill>
                  <a:schemeClr val="bg1"/>
                </a:solidFill>
                <a:latin typeface="Century Gothic" panose="020B0502020202020204" pitchFamily="34" charset="0"/>
              </a:rPr>
              <a:t>museum</a:t>
            </a:r>
            <a:endParaRPr lang="sv-SE" sz="3200" b="1" dirty="0">
              <a:solidFill>
                <a:schemeClr val="bg1"/>
              </a:solidFill>
              <a:latin typeface="Century Gothic" panose="020B0502020202020204" pitchFamily="34" charset="0"/>
            </a:endParaRPr>
          </a:p>
        </p:txBody>
      </p:sp>
      <p:sp>
        <p:nvSpPr>
          <p:cNvPr id="4" name="Platshållare för innehåll 3"/>
          <p:cNvSpPr>
            <a:spLocks noGrp="1"/>
          </p:cNvSpPr>
          <p:nvPr>
            <p:ph sz="half" idx="2"/>
          </p:nvPr>
        </p:nvSpPr>
        <p:spPr/>
        <p:txBody>
          <a:bodyPr/>
          <a:lstStyle/>
          <a:p>
            <a:endParaRPr lang="sv-SE"/>
          </a:p>
        </p:txBody>
      </p:sp>
    </p:spTree>
    <p:extLst>
      <p:ext uri="{BB962C8B-B14F-4D97-AF65-F5344CB8AC3E}">
        <p14:creationId xmlns:p14="http://schemas.microsoft.com/office/powerpoint/2010/main" val="11489802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2263" y="423958"/>
            <a:ext cx="3218445" cy="5721680"/>
          </a:xfrm>
          <a:prstGeom prst="rect">
            <a:avLst/>
          </a:prstGeom>
        </p:spPr>
      </p:pic>
      <p:sp>
        <p:nvSpPr>
          <p:cNvPr id="2" name="Rubrik 1"/>
          <p:cNvSpPr>
            <a:spLocks noGrp="1"/>
          </p:cNvSpPr>
          <p:nvPr>
            <p:ph type="title"/>
          </p:nvPr>
        </p:nvSpPr>
        <p:spPr>
          <a:xfrm>
            <a:off x="2892263" y="1183141"/>
            <a:ext cx="4418219" cy="1050398"/>
          </a:xfrm>
        </p:spPr>
        <p:txBody>
          <a:bodyPr>
            <a:noAutofit/>
          </a:bodyPr>
          <a:lstStyle/>
          <a:p>
            <a:r>
              <a:rPr lang="sv-SE" b="1" dirty="0" smtClean="0">
                <a:solidFill>
                  <a:schemeClr val="bg1"/>
                </a:solidFill>
              </a:rPr>
              <a:t>Matematik – </a:t>
            </a:r>
            <a:br>
              <a:rPr lang="sv-SE" b="1" dirty="0" smtClean="0">
                <a:solidFill>
                  <a:schemeClr val="bg1"/>
                </a:solidFill>
              </a:rPr>
            </a:br>
            <a:r>
              <a:rPr lang="sv-SE" b="1" dirty="0" smtClean="0">
                <a:solidFill>
                  <a:schemeClr val="bg1"/>
                </a:solidFill>
              </a:rPr>
              <a:t>bråk-övningar</a:t>
            </a:r>
            <a:endParaRPr lang="sv-SE" b="1" dirty="0">
              <a:solidFill>
                <a:schemeClr val="bg1"/>
              </a:solidFill>
            </a:endParaRPr>
          </a:p>
        </p:txBody>
      </p:sp>
    </p:spTree>
    <p:extLst>
      <p:ext uri="{BB962C8B-B14F-4D97-AF65-F5344CB8AC3E}">
        <p14:creationId xmlns:p14="http://schemas.microsoft.com/office/powerpoint/2010/main" val="29280309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743716" y="5197969"/>
            <a:ext cx="7053542" cy="1050398"/>
          </a:xfrm>
        </p:spPr>
        <p:txBody>
          <a:bodyPr/>
          <a:lstStyle/>
          <a:p>
            <a:r>
              <a:rPr lang="sv-SE" sz="4050" b="1" dirty="0">
                <a:solidFill>
                  <a:schemeClr val="bg1"/>
                </a:solidFill>
              </a:rPr>
              <a:t>Hemkunskap</a:t>
            </a:r>
            <a:endParaRPr lang="sv-SE" b="1" dirty="0">
              <a:solidFill>
                <a:schemeClr val="bg1"/>
              </a:solidFill>
            </a:endParaRPr>
          </a:p>
        </p:txBody>
      </p:sp>
      <p:pic>
        <p:nvPicPr>
          <p:cNvPr id="8" name="Bildobjekt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6600" y="879340"/>
            <a:ext cx="4387400" cy="2467913"/>
          </a:xfrm>
          <a:prstGeom prst="rect">
            <a:avLst/>
          </a:prstGeom>
        </p:spPr>
      </p:pic>
      <p:pic>
        <p:nvPicPr>
          <p:cNvPr id="10" name="Bildobjekt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5603" y="3255255"/>
            <a:ext cx="4880880" cy="2745495"/>
          </a:xfrm>
          <a:prstGeom prst="rect">
            <a:avLst/>
          </a:prstGeom>
        </p:spPr>
      </p:pic>
    </p:spTree>
    <p:extLst>
      <p:ext uri="{BB962C8B-B14F-4D97-AF65-F5344CB8AC3E}">
        <p14:creationId xmlns:p14="http://schemas.microsoft.com/office/powerpoint/2010/main" val="38749308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pic>
        <p:nvPicPr>
          <p:cNvPr id="10" name="Platshållare för innehåll 9"/>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0303" t="3685" r="-1"/>
          <a:stretch/>
        </p:blipFill>
        <p:spPr>
          <a:xfrm>
            <a:off x="5002244" y="4042491"/>
            <a:ext cx="4141756" cy="2815509"/>
          </a:xfrm>
        </p:spPr>
      </p:pic>
      <p:pic>
        <p:nvPicPr>
          <p:cNvPr id="11" name="Bildobjekt 10"/>
          <p:cNvPicPr>
            <a:picLocks noChangeAspect="1"/>
          </p:cNvPicPr>
          <p:nvPr/>
        </p:nvPicPr>
        <p:blipFill>
          <a:blip r:embed="rId4"/>
          <a:stretch>
            <a:fillRect/>
          </a:stretch>
        </p:blipFill>
        <p:spPr>
          <a:xfrm>
            <a:off x="0" y="4052805"/>
            <a:ext cx="5002244" cy="2814744"/>
          </a:xfrm>
          <a:prstGeom prst="rect">
            <a:avLst/>
          </a:prstGeom>
        </p:spPr>
      </p:pic>
      <p:sp>
        <p:nvSpPr>
          <p:cNvPr id="3" name="textruta 2"/>
          <p:cNvSpPr txBox="1"/>
          <p:nvPr/>
        </p:nvSpPr>
        <p:spPr>
          <a:xfrm>
            <a:off x="1511514" y="4133362"/>
            <a:ext cx="6120971" cy="646331"/>
          </a:xfrm>
          <a:prstGeom prst="rect">
            <a:avLst/>
          </a:prstGeom>
          <a:noFill/>
        </p:spPr>
        <p:txBody>
          <a:bodyPr wrap="none" rtlCol="0">
            <a:spAutoFit/>
          </a:bodyPr>
          <a:lstStyle/>
          <a:p>
            <a:r>
              <a:rPr lang="sv-SE" sz="3600" b="1" dirty="0"/>
              <a:t>Fältstudie – biologisk mångfald</a:t>
            </a:r>
          </a:p>
        </p:txBody>
      </p:sp>
      <p:sp>
        <p:nvSpPr>
          <p:cNvPr id="4" name="Platshållare för innehåll 3"/>
          <p:cNvSpPr>
            <a:spLocks noGrp="1"/>
          </p:cNvSpPr>
          <p:nvPr>
            <p:ph sz="half" idx="1"/>
          </p:nvPr>
        </p:nvSpPr>
        <p:spPr/>
        <p:txBody>
          <a:bodyPr/>
          <a:lstStyle/>
          <a:p>
            <a:endParaRPr lang="sv-SE"/>
          </a:p>
        </p:txBody>
      </p:sp>
    </p:spTree>
    <p:extLst>
      <p:ext uri="{BB962C8B-B14F-4D97-AF65-F5344CB8AC3E}">
        <p14:creationId xmlns:p14="http://schemas.microsoft.com/office/powerpoint/2010/main" val="6491053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8650" y="365126"/>
            <a:ext cx="7300699" cy="276319"/>
          </a:xfrm>
        </p:spPr>
        <p:txBody>
          <a:bodyPr>
            <a:normAutofit fontScale="90000"/>
          </a:bodyPr>
          <a:lstStyle/>
          <a:p>
            <a:endParaRPr lang="sv-SE" dirty="0"/>
          </a:p>
        </p:txBody>
      </p:sp>
      <p:pic>
        <p:nvPicPr>
          <p:cNvPr id="7" name="Bildobjekt 6"/>
          <p:cNvPicPr>
            <a:picLocks noChangeAspect="1"/>
          </p:cNvPicPr>
          <p:nvPr/>
        </p:nvPicPr>
        <p:blipFill>
          <a:blip r:embed="rId3"/>
          <a:stretch>
            <a:fillRect/>
          </a:stretch>
        </p:blipFill>
        <p:spPr>
          <a:xfrm>
            <a:off x="5967445" y="0"/>
            <a:ext cx="3176555" cy="4298622"/>
          </a:xfrm>
          <a:prstGeom prst="rect">
            <a:avLst/>
          </a:prstGeom>
        </p:spPr>
      </p:pic>
      <p:pic>
        <p:nvPicPr>
          <p:cNvPr id="6" name="Platshållare för innehåll 5"/>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0319" t="6389" r="8790"/>
          <a:stretch/>
        </p:blipFill>
        <p:spPr>
          <a:xfrm>
            <a:off x="0" y="3543749"/>
            <a:ext cx="5091398" cy="3314251"/>
          </a:xfrm>
        </p:spPr>
      </p:pic>
      <p:pic>
        <p:nvPicPr>
          <p:cNvPr id="8" name="Bildobjekt 7"/>
          <p:cNvPicPr>
            <a:picLocks noChangeAspect="1"/>
          </p:cNvPicPr>
          <p:nvPr/>
        </p:nvPicPr>
        <p:blipFill>
          <a:blip r:embed="rId5"/>
          <a:stretch>
            <a:fillRect/>
          </a:stretch>
        </p:blipFill>
        <p:spPr>
          <a:xfrm>
            <a:off x="5091398" y="3864411"/>
            <a:ext cx="4052602" cy="2993589"/>
          </a:xfrm>
          <a:prstGeom prst="rect">
            <a:avLst/>
          </a:prstGeom>
        </p:spPr>
      </p:pic>
      <p:sp>
        <p:nvSpPr>
          <p:cNvPr id="3" name="textruta 2"/>
          <p:cNvSpPr txBox="1"/>
          <p:nvPr/>
        </p:nvSpPr>
        <p:spPr>
          <a:xfrm>
            <a:off x="1610436" y="163170"/>
            <a:ext cx="6680034" cy="584775"/>
          </a:xfrm>
          <a:prstGeom prst="rect">
            <a:avLst/>
          </a:prstGeom>
          <a:noFill/>
        </p:spPr>
        <p:txBody>
          <a:bodyPr wrap="none" rtlCol="0">
            <a:spAutoFit/>
          </a:bodyPr>
          <a:lstStyle/>
          <a:p>
            <a:r>
              <a:rPr lang="sv-SE" sz="3200" b="1" dirty="0" smtClean="0">
                <a:solidFill>
                  <a:schemeClr val="bg1"/>
                </a:solidFill>
                <a:latin typeface="Century Gothic" panose="020B0502020202020204" pitchFamily="34" charset="0"/>
              </a:rPr>
              <a:t>Fysik – systematisk undersökning</a:t>
            </a:r>
            <a:endParaRPr lang="sv-SE" sz="3200" b="1" dirty="0">
              <a:solidFill>
                <a:schemeClr val="bg1"/>
              </a:solidFill>
              <a:latin typeface="Century Gothic" panose="020B0502020202020204" pitchFamily="34" charset="0"/>
            </a:endParaRPr>
          </a:p>
        </p:txBody>
      </p:sp>
      <p:sp>
        <p:nvSpPr>
          <p:cNvPr id="9" name="textruta 8"/>
          <p:cNvSpPr txBox="1"/>
          <p:nvPr/>
        </p:nvSpPr>
        <p:spPr>
          <a:xfrm>
            <a:off x="5167784" y="5932170"/>
            <a:ext cx="3932743" cy="923330"/>
          </a:xfrm>
          <a:prstGeom prst="rect">
            <a:avLst/>
          </a:prstGeom>
          <a:noFill/>
        </p:spPr>
        <p:txBody>
          <a:bodyPr wrap="none" rtlCol="0">
            <a:spAutoFit/>
          </a:bodyPr>
          <a:lstStyle/>
          <a:p>
            <a:r>
              <a:rPr lang="sv-SE" dirty="0" smtClean="0">
                <a:solidFill>
                  <a:srgbClr val="FFC000"/>
                </a:solidFill>
              </a:rPr>
              <a:t>”Eleverna brukar aldrig komma i tid till </a:t>
            </a:r>
          </a:p>
          <a:p>
            <a:r>
              <a:rPr lang="sv-SE" dirty="0" smtClean="0">
                <a:solidFill>
                  <a:srgbClr val="FFC000"/>
                </a:solidFill>
              </a:rPr>
              <a:t>morgonlektionerna, nu är plötsligt alla i </a:t>
            </a:r>
          </a:p>
          <a:p>
            <a:r>
              <a:rPr lang="sv-SE" dirty="0" smtClean="0">
                <a:solidFill>
                  <a:srgbClr val="FFC000"/>
                </a:solidFill>
              </a:rPr>
              <a:t>tid och har med sig sitt material”</a:t>
            </a:r>
            <a:endParaRPr lang="sv-SE" dirty="0">
              <a:solidFill>
                <a:srgbClr val="FFC000"/>
              </a:solidFill>
            </a:endParaRPr>
          </a:p>
        </p:txBody>
      </p:sp>
      <p:sp>
        <p:nvSpPr>
          <p:cNvPr id="4" name="Platshållare för innehåll 3"/>
          <p:cNvSpPr>
            <a:spLocks noGrp="1"/>
          </p:cNvSpPr>
          <p:nvPr>
            <p:ph sz="half" idx="1"/>
          </p:nvPr>
        </p:nvSpPr>
        <p:spPr/>
        <p:txBody>
          <a:bodyPr/>
          <a:lstStyle/>
          <a:p>
            <a:endParaRPr lang="sv-SE"/>
          </a:p>
        </p:txBody>
      </p:sp>
    </p:spTree>
    <p:extLst>
      <p:ext uri="{BB962C8B-B14F-4D97-AF65-F5344CB8AC3E}">
        <p14:creationId xmlns:p14="http://schemas.microsoft.com/office/powerpoint/2010/main" val="10877369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807127" y="979136"/>
            <a:ext cx="7417793" cy="50008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3600" b="1" dirty="0" smtClean="0">
                <a:latin typeface="Century Gothic"/>
                <a:cs typeface="Century Gothic"/>
              </a:rPr>
              <a:t>Vilka effekter kan vi se av:</a:t>
            </a:r>
          </a:p>
          <a:p>
            <a:pPr marL="0" indent="0">
              <a:buFont typeface="Arial" panose="020B0604020202020204" pitchFamily="34" charset="0"/>
              <a:buNone/>
            </a:pPr>
            <a:endParaRPr lang="sv-SE" sz="3600" b="1" dirty="0">
              <a:solidFill>
                <a:srgbClr val="FF0000"/>
              </a:solidFill>
              <a:latin typeface="Century Gothic"/>
              <a:cs typeface="Century Gothic"/>
            </a:endParaRPr>
          </a:p>
          <a:p>
            <a:pPr marL="0" indent="0">
              <a:buFont typeface="Arial" panose="020B0604020202020204" pitchFamily="34" charset="0"/>
              <a:buNone/>
            </a:pPr>
            <a:r>
              <a:rPr lang="sv-SE" sz="3600" b="1" dirty="0" smtClean="0">
                <a:solidFill>
                  <a:srgbClr val="FF8001"/>
                </a:solidFill>
                <a:latin typeface="Century Gothic"/>
                <a:cs typeface="Century Gothic"/>
              </a:rPr>
              <a:t>Utomhuspedagogikens</a:t>
            </a:r>
          </a:p>
          <a:p>
            <a:pPr marL="0" indent="0">
              <a:buFont typeface="Arial" panose="020B0604020202020204" pitchFamily="34" charset="0"/>
              <a:buNone/>
            </a:pPr>
            <a:r>
              <a:rPr lang="sv-SE" sz="3600" b="1" dirty="0" smtClean="0">
                <a:solidFill>
                  <a:srgbClr val="FF8001"/>
                </a:solidFill>
                <a:latin typeface="Century Gothic"/>
                <a:cs typeface="Century Gothic"/>
              </a:rPr>
              <a:t> inverkan på lärande </a:t>
            </a:r>
          </a:p>
          <a:p>
            <a:pPr marL="0" indent="0">
              <a:buFont typeface="Arial" panose="020B0604020202020204" pitchFamily="34" charset="0"/>
              <a:buNone/>
            </a:pPr>
            <a:endParaRPr lang="sv-SE" sz="2400" i="1" dirty="0" smtClean="0">
              <a:latin typeface="Century Gothic"/>
              <a:cs typeface="Century Gothic"/>
            </a:endParaRPr>
          </a:p>
          <a:p>
            <a:pPr marL="0" indent="0">
              <a:buFont typeface="Arial" panose="020B0604020202020204" pitchFamily="34" charset="0"/>
              <a:buNone/>
            </a:pPr>
            <a:endParaRPr lang="sv-SE" sz="4000" i="1" dirty="0" smtClean="0">
              <a:latin typeface="Century Gothic"/>
              <a:cs typeface="Century Gothic"/>
            </a:endParaRPr>
          </a:p>
          <a:p>
            <a:pPr marL="0" indent="0">
              <a:buFont typeface="Arial" panose="020B0604020202020204" pitchFamily="34" charset="0"/>
              <a:buNone/>
            </a:pPr>
            <a:endParaRPr lang="sv-SE" sz="2400" i="1" dirty="0" smtClean="0">
              <a:latin typeface="Century Gothic"/>
              <a:cs typeface="Century Gothic"/>
            </a:endParaRPr>
          </a:p>
          <a:p>
            <a:endParaRPr lang="en-US" dirty="0">
              <a:latin typeface="Century Gothic" panose="020B0502020202020204" pitchFamily="34" charset="0"/>
            </a:endParaRPr>
          </a:p>
        </p:txBody>
      </p:sp>
      <p:sp>
        <p:nvSpPr>
          <p:cNvPr id="4" name="textruta 3"/>
          <p:cNvSpPr txBox="1"/>
          <p:nvPr/>
        </p:nvSpPr>
        <p:spPr>
          <a:xfrm rot="21085422">
            <a:off x="2147296" y="3839075"/>
            <a:ext cx="5576355" cy="1323439"/>
          </a:xfrm>
          <a:prstGeom prst="rect">
            <a:avLst/>
          </a:prstGeom>
          <a:noFill/>
          <a:ln>
            <a:solidFill>
              <a:srgbClr val="F18C00"/>
            </a:solidFill>
          </a:ln>
        </p:spPr>
        <p:txBody>
          <a:bodyPr wrap="square" rtlCol="0">
            <a:spAutoFit/>
          </a:bodyPr>
          <a:lstStyle/>
          <a:p>
            <a:r>
              <a:rPr lang="sv-SE" sz="4000" b="1" dirty="0" smtClean="0">
                <a:solidFill>
                  <a:srgbClr val="FF8001"/>
                </a:solidFill>
                <a:latin typeface="Bradley Hand ITC" panose="03070402050302030203" pitchFamily="66" charset="0"/>
                <a:cs typeface="Century Gothic"/>
              </a:rPr>
              <a:t>och upplevelsebaserade metoder</a:t>
            </a:r>
            <a:endParaRPr lang="sv-SE" sz="2000" dirty="0">
              <a:solidFill>
                <a:srgbClr val="FF8001"/>
              </a:solidFill>
              <a:latin typeface="Bradley Hand ITC" panose="03070402050302030203" pitchFamily="66" charset="0"/>
            </a:endParaRPr>
          </a:p>
        </p:txBody>
      </p:sp>
      <p:sp>
        <p:nvSpPr>
          <p:cNvPr id="5" name="Frihandsfigur 4"/>
          <p:cNvSpPr/>
          <p:nvPr/>
        </p:nvSpPr>
        <p:spPr>
          <a:xfrm>
            <a:off x="1488934" y="3333918"/>
            <a:ext cx="403379" cy="1076330"/>
          </a:xfrm>
          <a:custGeom>
            <a:avLst/>
            <a:gdLst>
              <a:gd name="connsiteX0" fmla="*/ 428878 w 428878"/>
              <a:gd name="connsiteY0" fmla="*/ 1327094 h 1327094"/>
              <a:gd name="connsiteX1" fmla="*/ 364142 w 428878"/>
              <a:gd name="connsiteY1" fmla="*/ 1310910 h 1327094"/>
              <a:gd name="connsiteX2" fmla="*/ 315590 w 428878"/>
              <a:gd name="connsiteY2" fmla="*/ 1278542 h 1327094"/>
              <a:gd name="connsiteX3" fmla="*/ 291313 w 428878"/>
              <a:gd name="connsiteY3" fmla="*/ 1262357 h 1327094"/>
              <a:gd name="connsiteX4" fmla="*/ 267037 w 428878"/>
              <a:gd name="connsiteY4" fmla="*/ 1254265 h 1327094"/>
              <a:gd name="connsiteX5" fmla="*/ 242761 w 428878"/>
              <a:gd name="connsiteY5" fmla="*/ 1229989 h 1327094"/>
              <a:gd name="connsiteX6" fmla="*/ 210393 w 428878"/>
              <a:gd name="connsiteY6" fmla="*/ 1181437 h 1327094"/>
              <a:gd name="connsiteX7" fmla="*/ 178025 w 428878"/>
              <a:gd name="connsiteY7" fmla="*/ 1124793 h 1327094"/>
              <a:gd name="connsiteX8" fmla="*/ 153749 w 428878"/>
              <a:gd name="connsiteY8" fmla="*/ 1100517 h 1327094"/>
              <a:gd name="connsiteX9" fmla="*/ 121381 w 428878"/>
              <a:gd name="connsiteY9" fmla="*/ 1035780 h 1327094"/>
              <a:gd name="connsiteX10" fmla="*/ 113289 w 428878"/>
              <a:gd name="connsiteY10" fmla="*/ 1011504 h 1327094"/>
              <a:gd name="connsiteX11" fmla="*/ 97105 w 428878"/>
              <a:gd name="connsiteY11" fmla="*/ 987228 h 1327094"/>
              <a:gd name="connsiteX12" fmla="*/ 64736 w 428878"/>
              <a:gd name="connsiteY12" fmla="*/ 922492 h 1327094"/>
              <a:gd name="connsiteX13" fmla="*/ 40460 w 428878"/>
              <a:gd name="connsiteY13" fmla="*/ 849664 h 1327094"/>
              <a:gd name="connsiteX14" fmla="*/ 32368 w 428878"/>
              <a:gd name="connsiteY14" fmla="*/ 825388 h 1327094"/>
              <a:gd name="connsiteX15" fmla="*/ 24276 w 428878"/>
              <a:gd name="connsiteY15" fmla="*/ 801111 h 1327094"/>
              <a:gd name="connsiteX16" fmla="*/ 16184 w 428878"/>
              <a:gd name="connsiteY16" fmla="*/ 720191 h 1327094"/>
              <a:gd name="connsiteX17" fmla="*/ 8092 w 428878"/>
              <a:gd name="connsiteY17" fmla="*/ 695915 h 1327094"/>
              <a:gd name="connsiteX18" fmla="*/ 0 w 428878"/>
              <a:gd name="connsiteY18" fmla="*/ 582626 h 1327094"/>
              <a:gd name="connsiteX19" fmla="*/ 8092 w 428878"/>
              <a:gd name="connsiteY19" fmla="*/ 372234 h 1327094"/>
              <a:gd name="connsiteX20" fmla="*/ 24276 w 428878"/>
              <a:gd name="connsiteY20" fmla="*/ 323681 h 1327094"/>
              <a:gd name="connsiteX21" fmla="*/ 40460 w 428878"/>
              <a:gd name="connsiteY21" fmla="*/ 275129 h 1327094"/>
              <a:gd name="connsiteX22" fmla="*/ 48552 w 428878"/>
              <a:gd name="connsiteY22" fmla="*/ 250853 h 1327094"/>
              <a:gd name="connsiteX23" fmla="*/ 64736 w 428878"/>
              <a:gd name="connsiteY23" fmla="*/ 226577 h 1327094"/>
              <a:gd name="connsiteX24" fmla="*/ 89013 w 428878"/>
              <a:gd name="connsiteY24" fmla="*/ 186117 h 1327094"/>
              <a:gd name="connsiteX25" fmla="*/ 97105 w 428878"/>
              <a:gd name="connsiteY25" fmla="*/ 161841 h 1327094"/>
              <a:gd name="connsiteX26" fmla="*/ 129473 w 428878"/>
              <a:gd name="connsiteY26" fmla="*/ 121380 h 1327094"/>
              <a:gd name="connsiteX27" fmla="*/ 153749 w 428878"/>
              <a:gd name="connsiteY27" fmla="*/ 105196 h 1327094"/>
              <a:gd name="connsiteX28" fmla="*/ 169933 w 428878"/>
              <a:gd name="connsiteY28" fmla="*/ 80920 h 1327094"/>
              <a:gd name="connsiteX29" fmla="*/ 218485 w 428878"/>
              <a:gd name="connsiteY29" fmla="*/ 64736 h 1327094"/>
              <a:gd name="connsiteX30" fmla="*/ 226577 w 428878"/>
              <a:gd name="connsiteY30" fmla="*/ 40460 h 1327094"/>
              <a:gd name="connsiteX31" fmla="*/ 275129 w 428878"/>
              <a:gd name="connsiteY31" fmla="*/ 0 h 132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28878" h="1327094">
                <a:moveTo>
                  <a:pt x="428878" y="1327094"/>
                </a:moveTo>
                <a:cubicBezTo>
                  <a:pt x="417668" y="1324852"/>
                  <a:pt x="378138" y="1318686"/>
                  <a:pt x="364142" y="1310910"/>
                </a:cubicBezTo>
                <a:cubicBezTo>
                  <a:pt x="347139" y="1301464"/>
                  <a:pt x="331774" y="1289331"/>
                  <a:pt x="315590" y="1278542"/>
                </a:cubicBezTo>
                <a:cubicBezTo>
                  <a:pt x="307498" y="1273147"/>
                  <a:pt x="300540" y="1265433"/>
                  <a:pt x="291313" y="1262357"/>
                </a:cubicBezTo>
                <a:lnTo>
                  <a:pt x="267037" y="1254265"/>
                </a:lnTo>
                <a:cubicBezTo>
                  <a:pt x="258945" y="1246173"/>
                  <a:pt x="249787" y="1239022"/>
                  <a:pt x="242761" y="1229989"/>
                </a:cubicBezTo>
                <a:cubicBezTo>
                  <a:pt x="230819" y="1214636"/>
                  <a:pt x="219092" y="1198834"/>
                  <a:pt x="210393" y="1181437"/>
                </a:cubicBezTo>
                <a:cubicBezTo>
                  <a:pt x="200500" y="1161650"/>
                  <a:pt x="192322" y="1141949"/>
                  <a:pt x="178025" y="1124793"/>
                </a:cubicBezTo>
                <a:cubicBezTo>
                  <a:pt x="170699" y="1116002"/>
                  <a:pt x="161841" y="1108609"/>
                  <a:pt x="153749" y="1100517"/>
                </a:cubicBezTo>
                <a:cubicBezTo>
                  <a:pt x="135152" y="1044727"/>
                  <a:pt x="149627" y="1064028"/>
                  <a:pt x="121381" y="1035780"/>
                </a:cubicBezTo>
                <a:cubicBezTo>
                  <a:pt x="118684" y="1027688"/>
                  <a:pt x="117104" y="1019133"/>
                  <a:pt x="113289" y="1011504"/>
                </a:cubicBezTo>
                <a:cubicBezTo>
                  <a:pt x="108940" y="1002805"/>
                  <a:pt x="101055" y="996115"/>
                  <a:pt x="97105" y="987228"/>
                </a:cubicBezTo>
                <a:cubicBezTo>
                  <a:pt x="67351" y="920281"/>
                  <a:pt x="97974" y="955728"/>
                  <a:pt x="64736" y="922492"/>
                </a:cubicBezTo>
                <a:lnTo>
                  <a:pt x="40460" y="849664"/>
                </a:lnTo>
                <a:lnTo>
                  <a:pt x="32368" y="825388"/>
                </a:lnTo>
                <a:lnTo>
                  <a:pt x="24276" y="801111"/>
                </a:lnTo>
                <a:cubicBezTo>
                  <a:pt x="21579" y="774138"/>
                  <a:pt x="20306" y="746984"/>
                  <a:pt x="16184" y="720191"/>
                </a:cubicBezTo>
                <a:cubicBezTo>
                  <a:pt x="14887" y="711760"/>
                  <a:pt x="9089" y="704386"/>
                  <a:pt x="8092" y="695915"/>
                </a:cubicBezTo>
                <a:cubicBezTo>
                  <a:pt x="3669" y="658315"/>
                  <a:pt x="2697" y="620389"/>
                  <a:pt x="0" y="582626"/>
                </a:cubicBezTo>
                <a:cubicBezTo>
                  <a:pt x="2697" y="512495"/>
                  <a:pt x="1541" y="442110"/>
                  <a:pt x="8092" y="372234"/>
                </a:cubicBezTo>
                <a:cubicBezTo>
                  <a:pt x="9684" y="355249"/>
                  <a:pt x="18881" y="339865"/>
                  <a:pt x="24276" y="323681"/>
                </a:cubicBezTo>
                <a:lnTo>
                  <a:pt x="40460" y="275129"/>
                </a:lnTo>
                <a:cubicBezTo>
                  <a:pt x="43157" y="267037"/>
                  <a:pt x="43821" y="257950"/>
                  <a:pt x="48552" y="250853"/>
                </a:cubicBezTo>
                <a:cubicBezTo>
                  <a:pt x="53947" y="242761"/>
                  <a:pt x="60387" y="235276"/>
                  <a:pt x="64736" y="226577"/>
                </a:cubicBezTo>
                <a:cubicBezTo>
                  <a:pt x="85745" y="184560"/>
                  <a:pt x="57401" y="217727"/>
                  <a:pt x="89013" y="186117"/>
                </a:cubicBezTo>
                <a:cubicBezTo>
                  <a:pt x="91710" y="178025"/>
                  <a:pt x="93290" y="169470"/>
                  <a:pt x="97105" y="161841"/>
                </a:cubicBezTo>
                <a:cubicBezTo>
                  <a:pt x="104114" y="147823"/>
                  <a:pt x="116930" y="131415"/>
                  <a:pt x="129473" y="121380"/>
                </a:cubicBezTo>
                <a:cubicBezTo>
                  <a:pt x="137067" y="115304"/>
                  <a:pt x="145657" y="110591"/>
                  <a:pt x="153749" y="105196"/>
                </a:cubicBezTo>
                <a:cubicBezTo>
                  <a:pt x="159144" y="97104"/>
                  <a:pt x="161686" y="86074"/>
                  <a:pt x="169933" y="80920"/>
                </a:cubicBezTo>
                <a:cubicBezTo>
                  <a:pt x="184399" y="71879"/>
                  <a:pt x="218485" y="64736"/>
                  <a:pt x="218485" y="64736"/>
                </a:cubicBezTo>
                <a:cubicBezTo>
                  <a:pt x="221182" y="56644"/>
                  <a:pt x="220546" y="46491"/>
                  <a:pt x="226577" y="40460"/>
                </a:cubicBezTo>
                <a:cubicBezTo>
                  <a:pt x="277373" y="-10336"/>
                  <a:pt x="275129" y="29891"/>
                  <a:pt x="275129" y="0"/>
                </a:cubicBezTo>
              </a:path>
            </a:pathLst>
          </a:custGeom>
          <a:noFill/>
          <a:ln w="28575">
            <a:solidFill>
              <a:srgbClr val="F18C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8001"/>
              </a:solidFill>
            </a:endParaRPr>
          </a:p>
        </p:txBody>
      </p:sp>
    </p:spTree>
    <p:extLst>
      <p:ext uri="{BB962C8B-B14F-4D97-AF65-F5344CB8AC3E}">
        <p14:creationId xmlns:p14="http://schemas.microsoft.com/office/powerpoint/2010/main" val="14396912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2204815" y="42713"/>
            <a:ext cx="4845076" cy="6828800"/>
          </a:xfrm>
          <a:prstGeom prst="rect">
            <a:avLst/>
          </a:prstGeom>
        </p:spPr>
      </p:pic>
      <p:sp>
        <p:nvSpPr>
          <p:cNvPr id="5" name="Frihandsfigur 4"/>
          <p:cNvSpPr/>
          <p:nvPr/>
        </p:nvSpPr>
        <p:spPr>
          <a:xfrm>
            <a:off x="5471979" y="1339108"/>
            <a:ext cx="247650" cy="229029"/>
          </a:xfrm>
          <a:custGeom>
            <a:avLst/>
            <a:gdLst>
              <a:gd name="connsiteX0" fmla="*/ 180975 w 247650"/>
              <a:gd name="connsiteY0" fmla="*/ 19050 h 229029"/>
              <a:gd name="connsiteX1" fmla="*/ 133350 w 247650"/>
              <a:gd name="connsiteY1" fmla="*/ 9525 h 229029"/>
              <a:gd name="connsiteX2" fmla="*/ 95250 w 247650"/>
              <a:gd name="connsiteY2" fmla="*/ 0 h 229029"/>
              <a:gd name="connsiteX3" fmla="*/ 38100 w 247650"/>
              <a:gd name="connsiteY3" fmla="*/ 9525 h 229029"/>
              <a:gd name="connsiteX4" fmla="*/ 19050 w 247650"/>
              <a:gd name="connsiteY4" fmla="*/ 38100 h 229029"/>
              <a:gd name="connsiteX5" fmla="*/ 0 w 247650"/>
              <a:gd name="connsiteY5" fmla="*/ 95250 h 229029"/>
              <a:gd name="connsiteX6" fmla="*/ 38100 w 247650"/>
              <a:gd name="connsiteY6" fmla="*/ 219075 h 229029"/>
              <a:gd name="connsiteX7" fmla="*/ 66675 w 247650"/>
              <a:gd name="connsiteY7" fmla="*/ 228600 h 229029"/>
              <a:gd name="connsiteX8" fmla="*/ 228600 w 247650"/>
              <a:gd name="connsiteY8" fmla="*/ 200025 h 229029"/>
              <a:gd name="connsiteX9" fmla="*/ 247650 w 247650"/>
              <a:gd name="connsiteY9" fmla="*/ 171450 h 229029"/>
              <a:gd name="connsiteX10" fmla="*/ 238125 w 247650"/>
              <a:gd name="connsiteY10" fmla="*/ 95250 h 229029"/>
              <a:gd name="connsiteX11" fmla="*/ 180975 w 247650"/>
              <a:gd name="connsiteY11" fmla="*/ 19050 h 22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 h="229029">
                <a:moveTo>
                  <a:pt x="180975" y="19050"/>
                </a:moveTo>
                <a:cubicBezTo>
                  <a:pt x="163513" y="4763"/>
                  <a:pt x="149154" y="13037"/>
                  <a:pt x="133350" y="9525"/>
                </a:cubicBezTo>
                <a:cubicBezTo>
                  <a:pt x="120571" y="6685"/>
                  <a:pt x="108341" y="0"/>
                  <a:pt x="95250" y="0"/>
                </a:cubicBezTo>
                <a:cubicBezTo>
                  <a:pt x="75937" y="0"/>
                  <a:pt x="57150" y="6350"/>
                  <a:pt x="38100" y="9525"/>
                </a:cubicBezTo>
                <a:cubicBezTo>
                  <a:pt x="31750" y="19050"/>
                  <a:pt x="23699" y="27639"/>
                  <a:pt x="19050" y="38100"/>
                </a:cubicBezTo>
                <a:cubicBezTo>
                  <a:pt x="10895" y="56450"/>
                  <a:pt x="0" y="95250"/>
                  <a:pt x="0" y="95250"/>
                </a:cubicBezTo>
                <a:cubicBezTo>
                  <a:pt x="7753" y="180534"/>
                  <a:pt x="-18737" y="190656"/>
                  <a:pt x="38100" y="219075"/>
                </a:cubicBezTo>
                <a:cubicBezTo>
                  <a:pt x="47080" y="223565"/>
                  <a:pt x="57150" y="225425"/>
                  <a:pt x="66675" y="228600"/>
                </a:cubicBezTo>
                <a:cubicBezTo>
                  <a:pt x="119698" y="224813"/>
                  <a:pt x="186514" y="242111"/>
                  <a:pt x="228600" y="200025"/>
                </a:cubicBezTo>
                <a:cubicBezTo>
                  <a:pt x="236695" y="191930"/>
                  <a:pt x="241300" y="180975"/>
                  <a:pt x="247650" y="171450"/>
                </a:cubicBezTo>
                <a:cubicBezTo>
                  <a:pt x="244475" y="146050"/>
                  <a:pt x="246734" y="119356"/>
                  <a:pt x="238125" y="95250"/>
                </a:cubicBezTo>
                <a:cubicBezTo>
                  <a:pt x="219848" y="44073"/>
                  <a:pt x="198437" y="33337"/>
                  <a:pt x="180975" y="19050"/>
                </a:cubicBezTo>
                <a:close/>
              </a:path>
            </a:pathLst>
          </a:cu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Frihandsfigur 12"/>
          <p:cNvSpPr/>
          <p:nvPr/>
        </p:nvSpPr>
        <p:spPr>
          <a:xfrm>
            <a:off x="5490139" y="3586145"/>
            <a:ext cx="247650" cy="229029"/>
          </a:xfrm>
          <a:custGeom>
            <a:avLst/>
            <a:gdLst>
              <a:gd name="connsiteX0" fmla="*/ 180975 w 247650"/>
              <a:gd name="connsiteY0" fmla="*/ 19050 h 229029"/>
              <a:gd name="connsiteX1" fmla="*/ 133350 w 247650"/>
              <a:gd name="connsiteY1" fmla="*/ 9525 h 229029"/>
              <a:gd name="connsiteX2" fmla="*/ 95250 w 247650"/>
              <a:gd name="connsiteY2" fmla="*/ 0 h 229029"/>
              <a:gd name="connsiteX3" fmla="*/ 38100 w 247650"/>
              <a:gd name="connsiteY3" fmla="*/ 9525 h 229029"/>
              <a:gd name="connsiteX4" fmla="*/ 19050 w 247650"/>
              <a:gd name="connsiteY4" fmla="*/ 38100 h 229029"/>
              <a:gd name="connsiteX5" fmla="*/ 0 w 247650"/>
              <a:gd name="connsiteY5" fmla="*/ 95250 h 229029"/>
              <a:gd name="connsiteX6" fmla="*/ 38100 w 247650"/>
              <a:gd name="connsiteY6" fmla="*/ 219075 h 229029"/>
              <a:gd name="connsiteX7" fmla="*/ 66675 w 247650"/>
              <a:gd name="connsiteY7" fmla="*/ 228600 h 229029"/>
              <a:gd name="connsiteX8" fmla="*/ 228600 w 247650"/>
              <a:gd name="connsiteY8" fmla="*/ 200025 h 229029"/>
              <a:gd name="connsiteX9" fmla="*/ 247650 w 247650"/>
              <a:gd name="connsiteY9" fmla="*/ 171450 h 229029"/>
              <a:gd name="connsiteX10" fmla="*/ 238125 w 247650"/>
              <a:gd name="connsiteY10" fmla="*/ 95250 h 229029"/>
              <a:gd name="connsiteX11" fmla="*/ 180975 w 247650"/>
              <a:gd name="connsiteY11" fmla="*/ 19050 h 22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 h="229029">
                <a:moveTo>
                  <a:pt x="180975" y="19050"/>
                </a:moveTo>
                <a:cubicBezTo>
                  <a:pt x="163513" y="4763"/>
                  <a:pt x="149154" y="13037"/>
                  <a:pt x="133350" y="9525"/>
                </a:cubicBezTo>
                <a:cubicBezTo>
                  <a:pt x="120571" y="6685"/>
                  <a:pt x="108341" y="0"/>
                  <a:pt x="95250" y="0"/>
                </a:cubicBezTo>
                <a:cubicBezTo>
                  <a:pt x="75937" y="0"/>
                  <a:pt x="57150" y="6350"/>
                  <a:pt x="38100" y="9525"/>
                </a:cubicBezTo>
                <a:cubicBezTo>
                  <a:pt x="31750" y="19050"/>
                  <a:pt x="23699" y="27639"/>
                  <a:pt x="19050" y="38100"/>
                </a:cubicBezTo>
                <a:cubicBezTo>
                  <a:pt x="10895" y="56450"/>
                  <a:pt x="0" y="95250"/>
                  <a:pt x="0" y="95250"/>
                </a:cubicBezTo>
                <a:cubicBezTo>
                  <a:pt x="7753" y="180534"/>
                  <a:pt x="-18737" y="190656"/>
                  <a:pt x="38100" y="219075"/>
                </a:cubicBezTo>
                <a:cubicBezTo>
                  <a:pt x="47080" y="223565"/>
                  <a:pt x="57150" y="225425"/>
                  <a:pt x="66675" y="228600"/>
                </a:cubicBezTo>
                <a:cubicBezTo>
                  <a:pt x="119698" y="224813"/>
                  <a:pt x="186514" y="242111"/>
                  <a:pt x="228600" y="200025"/>
                </a:cubicBezTo>
                <a:cubicBezTo>
                  <a:pt x="236695" y="191930"/>
                  <a:pt x="241300" y="180975"/>
                  <a:pt x="247650" y="171450"/>
                </a:cubicBezTo>
                <a:cubicBezTo>
                  <a:pt x="244475" y="146050"/>
                  <a:pt x="246734" y="119356"/>
                  <a:pt x="238125" y="95250"/>
                </a:cubicBezTo>
                <a:cubicBezTo>
                  <a:pt x="219848" y="44073"/>
                  <a:pt x="198437" y="33337"/>
                  <a:pt x="180975" y="19050"/>
                </a:cubicBezTo>
                <a:close/>
              </a:path>
            </a:pathLst>
          </a:cu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Frihandsfigur 13"/>
          <p:cNvSpPr/>
          <p:nvPr/>
        </p:nvSpPr>
        <p:spPr>
          <a:xfrm>
            <a:off x="5553075" y="2719537"/>
            <a:ext cx="247650" cy="229029"/>
          </a:xfrm>
          <a:custGeom>
            <a:avLst/>
            <a:gdLst>
              <a:gd name="connsiteX0" fmla="*/ 180975 w 247650"/>
              <a:gd name="connsiteY0" fmla="*/ 19050 h 229029"/>
              <a:gd name="connsiteX1" fmla="*/ 133350 w 247650"/>
              <a:gd name="connsiteY1" fmla="*/ 9525 h 229029"/>
              <a:gd name="connsiteX2" fmla="*/ 95250 w 247650"/>
              <a:gd name="connsiteY2" fmla="*/ 0 h 229029"/>
              <a:gd name="connsiteX3" fmla="*/ 38100 w 247650"/>
              <a:gd name="connsiteY3" fmla="*/ 9525 h 229029"/>
              <a:gd name="connsiteX4" fmla="*/ 19050 w 247650"/>
              <a:gd name="connsiteY4" fmla="*/ 38100 h 229029"/>
              <a:gd name="connsiteX5" fmla="*/ 0 w 247650"/>
              <a:gd name="connsiteY5" fmla="*/ 95250 h 229029"/>
              <a:gd name="connsiteX6" fmla="*/ 38100 w 247650"/>
              <a:gd name="connsiteY6" fmla="*/ 219075 h 229029"/>
              <a:gd name="connsiteX7" fmla="*/ 66675 w 247650"/>
              <a:gd name="connsiteY7" fmla="*/ 228600 h 229029"/>
              <a:gd name="connsiteX8" fmla="*/ 228600 w 247650"/>
              <a:gd name="connsiteY8" fmla="*/ 200025 h 229029"/>
              <a:gd name="connsiteX9" fmla="*/ 247650 w 247650"/>
              <a:gd name="connsiteY9" fmla="*/ 171450 h 229029"/>
              <a:gd name="connsiteX10" fmla="*/ 238125 w 247650"/>
              <a:gd name="connsiteY10" fmla="*/ 95250 h 229029"/>
              <a:gd name="connsiteX11" fmla="*/ 180975 w 247650"/>
              <a:gd name="connsiteY11" fmla="*/ 19050 h 22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 h="229029">
                <a:moveTo>
                  <a:pt x="180975" y="19050"/>
                </a:moveTo>
                <a:cubicBezTo>
                  <a:pt x="163513" y="4763"/>
                  <a:pt x="149154" y="13037"/>
                  <a:pt x="133350" y="9525"/>
                </a:cubicBezTo>
                <a:cubicBezTo>
                  <a:pt x="120571" y="6685"/>
                  <a:pt x="108341" y="0"/>
                  <a:pt x="95250" y="0"/>
                </a:cubicBezTo>
                <a:cubicBezTo>
                  <a:pt x="75937" y="0"/>
                  <a:pt x="57150" y="6350"/>
                  <a:pt x="38100" y="9525"/>
                </a:cubicBezTo>
                <a:cubicBezTo>
                  <a:pt x="31750" y="19050"/>
                  <a:pt x="23699" y="27639"/>
                  <a:pt x="19050" y="38100"/>
                </a:cubicBezTo>
                <a:cubicBezTo>
                  <a:pt x="10895" y="56450"/>
                  <a:pt x="0" y="95250"/>
                  <a:pt x="0" y="95250"/>
                </a:cubicBezTo>
                <a:cubicBezTo>
                  <a:pt x="7753" y="180534"/>
                  <a:pt x="-18737" y="190656"/>
                  <a:pt x="38100" y="219075"/>
                </a:cubicBezTo>
                <a:cubicBezTo>
                  <a:pt x="47080" y="223565"/>
                  <a:pt x="57150" y="225425"/>
                  <a:pt x="66675" y="228600"/>
                </a:cubicBezTo>
                <a:cubicBezTo>
                  <a:pt x="119698" y="224813"/>
                  <a:pt x="186514" y="242111"/>
                  <a:pt x="228600" y="200025"/>
                </a:cubicBezTo>
                <a:cubicBezTo>
                  <a:pt x="236695" y="191930"/>
                  <a:pt x="241300" y="180975"/>
                  <a:pt x="247650" y="171450"/>
                </a:cubicBezTo>
                <a:cubicBezTo>
                  <a:pt x="244475" y="146050"/>
                  <a:pt x="246734" y="119356"/>
                  <a:pt x="238125" y="95250"/>
                </a:cubicBezTo>
                <a:cubicBezTo>
                  <a:pt x="219848" y="44073"/>
                  <a:pt x="198437" y="33337"/>
                  <a:pt x="180975" y="19050"/>
                </a:cubicBezTo>
                <a:close/>
              </a:path>
            </a:pathLst>
          </a:cu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Frihandsfigur 14"/>
          <p:cNvSpPr/>
          <p:nvPr/>
        </p:nvSpPr>
        <p:spPr>
          <a:xfrm>
            <a:off x="5457825" y="2300510"/>
            <a:ext cx="247650" cy="237591"/>
          </a:xfrm>
          <a:custGeom>
            <a:avLst/>
            <a:gdLst>
              <a:gd name="connsiteX0" fmla="*/ 180975 w 247650"/>
              <a:gd name="connsiteY0" fmla="*/ 19050 h 229029"/>
              <a:gd name="connsiteX1" fmla="*/ 133350 w 247650"/>
              <a:gd name="connsiteY1" fmla="*/ 9525 h 229029"/>
              <a:gd name="connsiteX2" fmla="*/ 95250 w 247650"/>
              <a:gd name="connsiteY2" fmla="*/ 0 h 229029"/>
              <a:gd name="connsiteX3" fmla="*/ 38100 w 247650"/>
              <a:gd name="connsiteY3" fmla="*/ 9525 h 229029"/>
              <a:gd name="connsiteX4" fmla="*/ 19050 w 247650"/>
              <a:gd name="connsiteY4" fmla="*/ 38100 h 229029"/>
              <a:gd name="connsiteX5" fmla="*/ 0 w 247650"/>
              <a:gd name="connsiteY5" fmla="*/ 95250 h 229029"/>
              <a:gd name="connsiteX6" fmla="*/ 38100 w 247650"/>
              <a:gd name="connsiteY6" fmla="*/ 219075 h 229029"/>
              <a:gd name="connsiteX7" fmla="*/ 66675 w 247650"/>
              <a:gd name="connsiteY7" fmla="*/ 228600 h 229029"/>
              <a:gd name="connsiteX8" fmla="*/ 228600 w 247650"/>
              <a:gd name="connsiteY8" fmla="*/ 200025 h 229029"/>
              <a:gd name="connsiteX9" fmla="*/ 247650 w 247650"/>
              <a:gd name="connsiteY9" fmla="*/ 171450 h 229029"/>
              <a:gd name="connsiteX10" fmla="*/ 238125 w 247650"/>
              <a:gd name="connsiteY10" fmla="*/ 95250 h 229029"/>
              <a:gd name="connsiteX11" fmla="*/ 180975 w 247650"/>
              <a:gd name="connsiteY11" fmla="*/ 19050 h 22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 h="229029">
                <a:moveTo>
                  <a:pt x="180975" y="19050"/>
                </a:moveTo>
                <a:cubicBezTo>
                  <a:pt x="163513" y="4763"/>
                  <a:pt x="149154" y="13037"/>
                  <a:pt x="133350" y="9525"/>
                </a:cubicBezTo>
                <a:cubicBezTo>
                  <a:pt x="120571" y="6685"/>
                  <a:pt x="108341" y="0"/>
                  <a:pt x="95250" y="0"/>
                </a:cubicBezTo>
                <a:cubicBezTo>
                  <a:pt x="75937" y="0"/>
                  <a:pt x="57150" y="6350"/>
                  <a:pt x="38100" y="9525"/>
                </a:cubicBezTo>
                <a:cubicBezTo>
                  <a:pt x="31750" y="19050"/>
                  <a:pt x="23699" y="27639"/>
                  <a:pt x="19050" y="38100"/>
                </a:cubicBezTo>
                <a:cubicBezTo>
                  <a:pt x="10895" y="56450"/>
                  <a:pt x="0" y="95250"/>
                  <a:pt x="0" y="95250"/>
                </a:cubicBezTo>
                <a:cubicBezTo>
                  <a:pt x="7753" y="180534"/>
                  <a:pt x="-18737" y="190656"/>
                  <a:pt x="38100" y="219075"/>
                </a:cubicBezTo>
                <a:cubicBezTo>
                  <a:pt x="47080" y="223565"/>
                  <a:pt x="57150" y="225425"/>
                  <a:pt x="66675" y="228600"/>
                </a:cubicBezTo>
                <a:cubicBezTo>
                  <a:pt x="119698" y="224813"/>
                  <a:pt x="186514" y="242111"/>
                  <a:pt x="228600" y="200025"/>
                </a:cubicBezTo>
                <a:cubicBezTo>
                  <a:pt x="236695" y="191930"/>
                  <a:pt x="241300" y="180975"/>
                  <a:pt x="247650" y="171450"/>
                </a:cubicBezTo>
                <a:cubicBezTo>
                  <a:pt x="244475" y="146050"/>
                  <a:pt x="246734" y="119356"/>
                  <a:pt x="238125" y="95250"/>
                </a:cubicBezTo>
                <a:cubicBezTo>
                  <a:pt x="219848" y="44073"/>
                  <a:pt x="198437" y="33337"/>
                  <a:pt x="180975" y="19050"/>
                </a:cubicBezTo>
                <a:close/>
              </a:path>
            </a:pathLst>
          </a:cu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Frihandsfigur 15"/>
          <p:cNvSpPr/>
          <p:nvPr/>
        </p:nvSpPr>
        <p:spPr>
          <a:xfrm>
            <a:off x="5044600" y="1769230"/>
            <a:ext cx="247650" cy="229029"/>
          </a:xfrm>
          <a:custGeom>
            <a:avLst/>
            <a:gdLst>
              <a:gd name="connsiteX0" fmla="*/ 180975 w 247650"/>
              <a:gd name="connsiteY0" fmla="*/ 19050 h 229029"/>
              <a:gd name="connsiteX1" fmla="*/ 133350 w 247650"/>
              <a:gd name="connsiteY1" fmla="*/ 9525 h 229029"/>
              <a:gd name="connsiteX2" fmla="*/ 95250 w 247650"/>
              <a:gd name="connsiteY2" fmla="*/ 0 h 229029"/>
              <a:gd name="connsiteX3" fmla="*/ 38100 w 247650"/>
              <a:gd name="connsiteY3" fmla="*/ 9525 h 229029"/>
              <a:gd name="connsiteX4" fmla="*/ 19050 w 247650"/>
              <a:gd name="connsiteY4" fmla="*/ 38100 h 229029"/>
              <a:gd name="connsiteX5" fmla="*/ 0 w 247650"/>
              <a:gd name="connsiteY5" fmla="*/ 95250 h 229029"/>
              <a:gd name="connsiteX6" fmla="*/ 38100 w 247650"/>
              <a:gd name="connsiteY6" fmla="*/ 219075 h 229029"/>
              <a:gd name="connsiteX7" fmla="*/ 66675 w 247650"/>
              <a:gd name="connsiteY7" fmla="*/ 228600 h 229029"/>
              <a:gd name="connsiteX8" fmla="*/ 228600 w 247650"/>
              <a:gd name="connsiteY8" fmla="*/ 200025 h 229029"/>
              <a:gd name="connsiteX9" fmla="*/ 247650 w 247650"/>
              <a:gd name="connsiteY9" fmla="*/ 171450 h 229029"/>
              <a:gd name="connsiteX10" fmla="*/ 238125 w 247650"/>
              <a:gd name="connsiteY10" fmla="*/ 95250 h 229029"/>
              <a:gd name="connsiteX11" fmla="*/ 180975 w 247650"/>
              <a:gd name="connsiteY11" fmla="*/ 19050 h 22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 h="229029">
                <a:moveTo>
                  <a:pt x="180975" y="19050"/>
                </a:moveTo>
                <a:cubicBezTo>
                  <a:pt x="163513" y="4763"/>
                  <a:pt x="149154" y="13037"/>
                  <a:pt x="133350" y="9525"/>
                </a:cubicBezTo>
                <a:cubicBezTo>
                  <a:pt x="120571" y="6685"/>
                  <a:pt x="108341" y="0"/>
                  <a:pt x="95250" y="0"/>
                </a:cubicBezTo>
                <a:cubicBezTo>
                  <a:pt x="75937" y="0"/>
                  <a:pt x="57150" y="6350"/>
                  <a:pt x="38100" y="9525"/>
                </a:cubicBezTo>
                <a:cubicBezTo>
                  <a:pt x="31750" y="19050"/>
                  <a:pt x="23699" y="27639"/>
                  <a:pt x="19050" y="38100"/>
                </a:cubicBezTo>
                <a:cubicBezTo>
                  <a:pt x="10895" y="56450"/>
                  <a:pt x="0" y="95250"/>
                  <a:pt x="0" y="95250"/>
                </a:cubicBezTo>
                <a:cubicBezTo>
                  <a:pt x="7753" y="180534"/>
                  <a:pt x="-18737" y="190656"/>
                  <a:pt x="38100" y="219075"/>
                </a:cubicBezTo>
                <a:cubicBezTo>
                  <a:pt x="47080" y="223565"/>
                  <a:pt x="57150" y="225425"/>
                  <a:pt x="66675" y="228600"/>
                </a:cubicBezTo>
                <a:cubicBezTo>
                  <a:pt x="119698" y="224813"/>
                  <a:pt x="186514" y="242111"/>
                  <a:pt x="228600" y="200025"/>
                </a:cubicBezTo>
                <a:cubicBezTo>
                  <a:pt x="236695" y="191930"/>
                  <a:pt x="241300" y="180975"/>
                  <a:pt x="247650" y="171450"/>
                </a:cubicBezTo>
                <a:cubicBezTo>
                  <a:pt x="244475" y="146050"/>
                  <a:pt x="246734" y="119356"/>
                  <a:pt x="238125" y="95250"/>
                </a:cubicBezTo>
                <a:cubicBezTo>
                  <a:pt x="219848" y="44073"/>
                  <a:pt x="198437" y="33337"/>
                  <a:pt x="180975" y="19050"/>
                </a:cubicBezTo>
                <a:close/>
              </a:path>
            </a:pathLst>
          </a:cu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Frihandsfigur 18"/>
          <p:cNvSpPr/>
          <p:nvPr/>
        </p:nvSpPr>
        <p:spPr>
          <a:xfrm>
            <a:off x="5026885" y="4021063"/>
            <a:ext cx="247650" cy="229029"/>
          </a:xfrm>
          <a:custGeom>
            <a:avLst/>
            <a:gdLst>
              <a:gd name="connsiteX0" fmla="*/ 180975 w 247650"/>
              <a:gd name="connsiteY0" fmla="*/ 19050 h 229029"/>
              <a:gd name="connsiteX1" fmla="*/ 133350 w 247650"/>
              <a:gd name="connsiteY1" fmla="*/ 9525 h 229029"/>
              <a:gd name="connsiteX2" fmla="*/ 95250 w 247650"/>
              <a:gd name="connsiteY2" fmla="*/ 0 h 229029"/>
              <a:gd name="connsiteX3" fmla="*/ 38100 w 247650"/>
              <a:gd name="connsiteY3" fmla="*/ 9525 h 229029"/>
              <a:gd name="connsiteX4" fmla="*/ 19050 w 247650"/>
              <a:gd name="connsiteY4" fmla="*/ 38100 h 229029"/>
              <a:gd name="connsiteX5" fmla="*/ 0 w 247650"/>
              <a:gd name="connsiteY5" fmla="*/ 95250 h 229029"/>
              <a:gd name="connsiteX6" fmla="*/ 38100 w 247650"/>
              <a:gd name="connsiteY6" fmla="*/ 219075 h 229029"/>
              <a:gd name="connsiteX7" fmla="*/ 66675 w 247650"/>
              <a:gd name="connsiteY7" fmla="*/ 228600 h 229029"/>
              <a:gd name="connsiteX8" fmla="*/ 228600 w 247650"/>
              <a:gd name="connsiteY8" fmla="*/ 200025 h 229029"/>
              <a:gd name="connsiteX9" fmla="*/ 247650 w 247650"/>
              <a:gd name="connsiteY9" fmla="*/ 171450 h 229029"/>
              <a:gd name="connsiteX10" fmla="*/ 238125 w 247650"/>
              <a:gd name="connsiteY10" fmla="*/ 95250 h 229029"/>
              <a:gd name="connsiteX11" fmla="*/ 180975 w 247650"/>
              <a:gd name="connsiteY11" fmla="*/ 19050 h 22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 h="229029">
                <a:moveTo>
                  <a:pt x="180975" y="19050"/>
                </a:moveTo>
                <a:cubicBezTo>
                  <a:pt x="163513" y="4763"/>
                  <a:pt x="149154" y="13037"/>
                  <a:pt x="133350" y="9525"/>
                </a:cubicBezTo>
                <a:cubicBezTo>
                  <a:pt x="120571" y="6685"/>
                  <a:pt x="108341" y="0"/>
                  <a:pt x="95250" y="0"/>
                </a:cubicBezTo>
                <a:cubicBezTo>
                  <a:pt x="75937" y="0"/>
                  <a:pt x="57150" y="6350"/>
                  <a:pt x="38100" y="9525"/>
                </a:cubicBezTo>
                <a:cubicBezTo>
                  <a:pt x="31750" y="19050"/>
                  <a:pt x="23699" y="27639"/>
                  <a:pt x="19050" y="38100"/>
                </a:cubicBezTo>
                <a:cubicBezTo>
                  <a:pt x="10895" y="56450"/>
                  <a:pt x="0" y="95250"/>
                  <a:pt x="0" y="95250"/>
                </a:cubicBezTo>
                <a:cubicBezTo>
                  <a:pt x="7753" y="180534"/>
                  <a:pt x="-18737" y="190656"/>
                  <a:pt x="38100" y="219075"/>
                </a:cubicBezTo>
                <a:cubicBezTo>
                  <a:pt x="47080" y="223565"/>
                  <a:pt x="57150" y="225425"/>
                  <a:pt x="66675" y="228600"/>
                </a:cubicBezTo>
                <a:cubicBezTo>
                  <a:pt x="119698" y="224813"/>
                  <a:pt x="186514" y="242111"/>
                  <a:pt x="228600" y="200025"/>
                </a:cubicBezTo>
                <a:cubicBezTo>
                  <a:pt x="236695" y="191930"/>
                  <a:pt x="241300" y="180975"/>
                  <a:pt x="247650" y="171450"/>
                </a:cubicBezTo>
                <a:cubicBezTo>
                  <a:pt x="244475" y="146050"/>
                  <a:pt x="246734" y="119356"/>
                  <a:pt x="238125" y="95250"/>
                </a:cubicBezTo>
                <a:cubicBezTo>
                  <a:pt x="219848" y="44073"/>
                  <a:pt x="198437" y="33337"/>
                  <a:pt x="180975" y="19050"/>
                </a:cubicBezTo>
                <a:close/>
              </a:path>
            </a:pathLst>
          </a:cu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Frihandsfigur 23"/>
          <p:cNvSpPr/>
          <p:nvPr/>
        </p:nvSpPr>
        <p:spPr>
          <a:xfrm>
            <a:off x="6417970" y="2876505"/>
            <a:ext cx="247650" cy="229029"/>
          </a:xfrm>
          <a:custGeom>
            <a:avLst/>
            <a:gdLst>
              <a:gd name="connsiteX0" fmla="*/ 180975 w 247650"/>
              <a:gd name="connsiteY0" fmla="*/ 19050 h 229029"/>
              <a:gd name="connsiteX1" fmla="*/ 133350 w 247650"/>
              <a:gd name="connsiteY1" fmla="*/ 9525 h 229029"/>
              <a:gd name="connsiteX2" fmla="*/ 95250 w 247650"/>
              <a:gd name="connsiteY2" fmla="*/ 0 h 229029"/>
              <a:gd name="connsiteX3" fmla="*/ 38100 w 247650"/>
              <a:gd name="connsiteY3" fmla="*/ 9525 h 229029"/>
              <a:gd name="connsiteX4" fmla="*/ 19050 w 247650"/>
              <a:gd name="connsiteY4" fmla="*/ 38100 h 229029"/>
              <a:gd name="connsiteX5" fmla="*/ 0 w 247650"/>
              <a:gd name="connsiteY5" fmla="*/ 95250 h 229029"/>
              <a:gd name="connsiteX6" fmla="*/ 38100 w 247650"/>
              <a:gd name="connsiteY6" fmla="*/ 219075 h 229029"/>
              <a:gd name="connsiteX7" fmla="*/ 66675 w 247650"/>
              <a:gd name="connsiteY7" fmla="*/ 228600 h 229029"/>
              <a:gd name="connsiteX8" fmla="*/ 228600 w 247650"/>
              <a:gd name="connsiteY8" fmla="*/ 200025 h 229029"/>
              <a:gd name="connsiteX9" fmla="*/ 247650 w 247650"/>
              <a:gd name="connsiteY9" fmla="*/ 171450 h 229029"/>
              <a:gd name="connsiteX10" fmla="*/ 238125 w 247650"/>
              <a:gd name="connsiteY10" fmla="*/ 95250 h 229029"/>
              <a:gd name="connsiteX11" fmla="*/ 180975 w 247650"/>
              <a:gd name="connsiteY11" fmla="*/ 19050 h 22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 h="229029">
                <a:moveTo>
                  <a:pt x="180975" y="19050"/>
                </a:moveTo>
                <a:cubicBezTo>
                  <a:pt x="163513" y="4763"/>
                  <a:pt x="149154" y="13037"/>
                  <a:pt x="133350" y="9525"/>
                </a:cubicBezTo>
                <a:cubicBezTo>
                  <a:pt x="120571" y="6685"/>
                  <a:pt x="108341" y="0"/>
                  <a:pt x="95250" y="0"/>
                </a:cubicBezTo>
                <a:cubicBezTo>
                  <a:pt x="75937" y="0"/>
                  <a:pt x="57150" y="6350"/>
                  <a:pt x="38100" y="9525"/>
                </a:cubicBezTo>
                <a:cubicBezTo>
                  <a:pt x="31750" y="19050"/>
                  <a:pt x="23699" y="27639"/>
                  <a:pt x="19050" y="38100"/>
                </a:cubicBezTo>
                <a:cubicBezTo>
                  <a:pt x="10895" y="56450"/>
                  <a:pt x="0" y="95250"/>
                  <a:pt x="0" y="95250"/>
                </a:cubicBezTo>
                <a:cubicBezTo>
                  <a:pt x="7753" y="180534"/>
                  <a:pt x="-18737" y="190656"/>
                  <a:pt x="38100" y="219075"/>
                </a:cubicBezTo>
                <a:cubicBezTo>
                  <a:pt x="47080" y="223565"/>
                  <a:pt x="57150" y="225425"/>
                  <a:pt x="66675" y="228600"/>
                </a:cubicBezTo>
                <a:cubicBezTo>
                  <a:pt x="119698" y="224813"/>
                  <a:pt x="186514" y="242111"/>
                  <a:pt x="228600" y="200025"/>
                </a:cubicBezTo>
                <a:cubicBezTo>
                  <a:pt x="236695" y="191930"/>
                  <a:pt x="241300" y="180975"/>
                  <a:pt x="247650" y="171450"/>
                </a:cubicBezTo>
                <a:cubicBezTo>
                  <a:pt x="244475" y="146050"/>
                  <a:pt x="246734" y="119356"/>
                  <a:pt x="238125" y="95250"/>
                </a:cubicBezTo>
                <a:cubicBezTo>
                  <a:pt x="219848" y="44073"/>
                  <a:pt x="198437" y="33337"/>
                  <a:pt x="180975" y="19050"/>
                </a:cubicBezTo>
                <a:close/>
              </a:path>
            </a:pathLst>
          </a:custGeom>
          <a:noFill/>
          <a:ln w="349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Frihandsfigur 24"/>
          <p:cNvSpPr/>
          <p:nvPr/>
        </p:nvSpPr>
        <p:spPr>
          <a:xfrm>
            <a:off x="6416546" y="2444942"/>
            <a:ext cx="247650" cy="229029"/>
          </a:xfrm>
          <a:custGeom>
            <a:avLst/>
            <a:gdLst>
              <a:gd name="connsiteX0" fmla="*/ 180975 w 247650"/>
              <a:gd name="connsiteY0" fmla="*/ 19050 h 229029"/>
              <a:gd name="connsiteX1" fmla="*/ 133350 w 247650"/>
              <a:gd name="connsiteY1" fmla="*/ 9525 h 229029"/>
              <a:gd name="connsiteX2" fmla="*/ 95250 w 247650"/>
              <a:gd name="connsiteY2" fmla="*/ 0 h 229029"/>
              <a:gd name="connsiteX3" fmla="*/ 38100 w 247650"/>
              <a:gd name="connsiteY3" fmla="*/ 9525 h 229029"/>
              <a:gd name="connsiteX4" fmla="*/ 19050 w 247650"/>
              <a:gd name="connsiteY4" fmla="*/ 38100 h 229029"/>
              <a:gd name="connsiteX5" fmla="*/ 0 w 247650"/>
              <a:gd name="connsiteY5" fmla="*/ 95250 h 229029"/>
              <a:gd name="connsiteX6" fmla="*/ 38100 w 247650"/>
              <a:gd name="connsiteY6" fmla="*/ 219075 h 229029"/>
              <a:gd name="connsiteX7" fmla="*/ 66675 w 247650"/>
              <a:gd name="connsiteY7" fmla="*/ 228600 h 229029"/>
              <a:gd name="connsiteX8" fmla="*/ 228600 w 247650"/>
              <a:gd name="connsiteY8" fmla="*/ 200025 h 229029"/>
              <a:gd name="connsiteX9" fmla="*/ 247650 w 247650"/>
              <a:gd name="connsiteY9" fmla="*/ 171450 h 229029"/>
              <a:gd name="connsiteX10" fmla="*/ 238125 w 247650"/>
              <a:gd name="connsiteY10" fmla="*/ 95250 h 229029"/>
              <a:gd name="connsiteX11" fmla="*/ 180975 w 247650"/>
              <a:gd name="connsiteY11" fmla="*/ 19050 h 22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 h="229029">
                <a:moveTo>
                  <a:pt x="180975" y="19050"/>
                </a:moveTo>
                <a:cubicBezTo>
                  <a:pt x="163513" y="4763"/>
                  <a:pt x="149154" y="13037"/>
                  <a:pt x="133350" y="9525"/>
                </a:cubicBezTo>
                <a:cubicBezTo>
                  <a:pt x="120571" y="6685"/>
                  <a:pt x="108341" y="0"/>
                  <a:pt x="95250" y="0"/>
                </a:cubicBezTo>
                <a:cubicBezTo>
                  <a:pt x="75937" y="0"/>
                  <a:pt x="57150" y="6350"/>
                  <a:pt x="38100" y="9525"/>
                </a:cubicBezTo>
                <a:cubicBezTo>
                  <a:pt x="31750" y="19050"/>
                  <a:pt x="23699" y="27639"/>
                  <a:pt x="19050" y="38100"/>
                </a:cubicBezTo>
                <a:cubicBezTo>
                  <a:pt x="10895" y="56450"/>
                  <a:pt x="0" y="95250"/>
                  <a:pt x="0" y="95250"/>
                </a:cubicBezTo>
                <a:cubicBezTo>
                  <a:pt x="7753" y="180534"/>
                  <a:pt x="-18737" y="190656"/>
                  <a:pt x="38100" y="219075"/>
                </a:cubicBezTo>
                <a:cubicBezTo>
                  <a:pt x="47080" y="223565"/>
                  <a:pt x="57150" y="225425"/>
                  <a:pt x="66675" y="228600"/>
                </a:cubicBezTo>
                <a:cubicBezTo>
                  <a:pt x="119698" y="224813"/>
                  <a:pt x="186514" y="242111"/>
                  <a:pt x="228600" y="200025"/>
                </a:cubicBezTo>
                <a:cubicBezTo>
                  <a:pt x="236695" y="191930"/>
                  <a:pt x="241300" y="180975"/>
                  <a:pt x="247650" y="171450"/>
                </a:cubicBezTo>
                <a:cubicBezTo>
                  <a:pt x="244475" y="146050"/>
                  <a:pt x="246734" y="119356"/>
                  <a:pt x="238125" y="95250"/>
                </a:cubicBezTo>
                <a:cubicBezTo>
                  <a:pt x="219848" y="44073"/>
                  <a:pt x="198437" y="33337"/>
                  <a:pt x="180975" y="19050"/>
                </a:cubicBezTo>
                <a:close/>
              </a:path>
            </a:pathLst>
          </a:custGeom>
          <a:noFill/>
          <a:ln w="349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Frihandsfigur 25"/>
          <p:cNvSpPr/>
          <p:nvPr/>
        </p:nvSpPr>
        <p:spPr>
          <a:xfrm>
            <a:off x="6414415" y="1928762"/>
            <a:ext cx="247650" cy="229029"/>
          </a:xfrm>
          <a:custGeom>
            <a:avLst/>
            <a:gdLst>
              <a:gd name="connsiteX0" fmla="*/ 180975 w 247650"/>
              <a:gd name="connsiteY0" fmla="*/ 19050 h 229029"/>
              <a:gd name="connsiteX1" fmla="*/ 133350 w 247650"/>
              <a:gd name="connsiteY1" fmla="*/ 9525 h 229029"/>
              <a:gd name="connsiteX2" fmla="*/ 95250 w 247650"/>
              <a:gd name="connsiteY2" fmla="*/ 0 h 229029"/>
              <a:gd name="connsiteX3" fmla="*/ 38100 w 247650"/>
              <a:gd name="connsiteY3" fmla="*/ 9525 h 229029"/>
              <a:gd name="connsiteX4" fmla="*/ 19050 w 247650"/>
              <a:gd name="connsiteY4" fmla="*/ 38100 h 229029"/>
              <a:gd name="connsiteX5" fmla="*/ 0 w 247650"/>
              <a:gd name="connsiteY5" fmla="*/ 95250 h 229029"/>
              <a:gd name="connsiteX6" fmla="*/ 38100 w 247650"/>
              <a:gd name="connsiteY6" fmla="*/ 219075 h 229029"/>
              <a:gd name="connsiteX7" fmla="*/ 66675 w 247650"/>
              <a:gd name="connsiteY7" fmla="*/ 228600 h 229029"/>
              <a:gd name="connsiteX8" fmla="*/ 228600 w 247650"/>
              <a:gd name="connsiteY8" fmla="*/ 200025 h 229029"/>
              <a:gd name="connsiteX9" fmla="*/ 247650 w 247650"/>
              <a:gd name="connsiteY9" fmla="*/ 171450 h 229029"/>
              <a:gd name="connsiteX10" fmla="*/ 238125 w 247650"/>
              <a:gd name="connsiteY10" fmla="*/ 95250 h 229029"/>
              <a:gd name="connsiteX11" fmla="*/ 180975 w 247650"/>
              <a:gd name="connsiteY11" fmla="*/ 19050 h 22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 h="229029">
                <a:moveTo>
                  <a:pt x="180975" y="19050"/>
                </a:moveTo>
                <a:cubicBezTo>
                  <a:pt x="163513" y="4763"/>
                  <a:pt x="149154" y="13037"/>
                  <a:pt x="133350" y="9525"/>
                </a:cubicBezTo>
                <a:cubicBezTo>
                  <a:pt x="120571" y="6685"/>
                  <a:pt x="108341" y="0"/>
                  <a:pt x="95250" y="0"/>
                </a:cubicBezTo>
                <a:cubicBezTo>
                  <a:pt x="75937" y="0"/>
                  <a:pt x="57150" y="6350"/>
                  <a:pt x="38100" y="9525"/>
                </a:cubicBezTo>
                <a:cubicBezTo>
                  <a:pt x="31750" y="19050"/>
                  <a:pt x="23699" y="27639"/>
                  <a:pt x="19050" y="38100"/>
                </a:cubicBezTo>
                <a:cubicBezTo>
                  <a:pt x="10895" y="56450"/>
                  <a:pt x="0" y="95250"/>
                  <a:pt x="0" y="95250"/>
                </a:cubicBezTo>
                <a:cubicBezTo>
                  <a:pt x="7753" y="180534"/>
                  <a:pt x="-18737" y="190656"/>
                  <a:pt x="38100" y="219075"/>
                </a:cubicBezTo>
                <a:cubicBezTo>
                  <a:pt x="47080" y="223565"/>
                  <a:pt x="57150" y="225425"/>
                  <a:pt x="66675" y="228600"/>
                </a:cubicBezTo>
                <a:cubicBezTo>
                  <a:pt x="119698" y="224813"/>
                  <a:pt x="186514" y="242111"/>
                  <a:pt x="228600" y="200025"/>
                </a:cubicBezTo>
                <a:cubicBezTo>
                  <a:pt x="236695" y="191930"/>
                  <a:pt x="241300" y="180975"/>
                  <a:pt x="247650" y="171450"/>
                </a:cubicBezTo>
                <a:cubicBezTo>
                  <a:pt x="244475" y="146050"/>
                  <a:pt x="246734" y="119356"/>
                  <a:pt x="238125" y="95250"/>
                </a:cubicBezTo>
                <a:cubicBezTo>
                  <a:pt x="219848" y="44073"/>
                  <a:pt x="198437" y="33337"/>
                  <a:pt x="180975" y="19050"/>
                </a:cubicBezTo>
                <a:close/>
              </a:path>
            </a:pathLst>
          </a:custGeom>
          <a:noFill/>
          <a:ln w="349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Frihandsfigur 26"/>
          <p:cNvSpPr/>
          <p:nvPr/>
        </p:nvSpPr>
        <p:spPr>
          <a:xfrm>
            <a:off x="6414415" y="3714598"/>
            <a:ext cx="247650" cy="229029"/>
          </a:xfrm>
          <a:custGeom>
            <a:avLst/>
            <a:gdLst>
              <a:gd name="connsiteX0" fmla="*/ 180975 w 247650"/>
              <a:gd name="connsiteY0" fmla="*/ 19050 h 229029"/>
              <a:gd name="connsiteX1" fmla="*/ 133350 w 247650"/>
              <a:gd name="connsiteY1" fmla="*/ 9525 h 229029"/>
              <a:gd name="connsiteX2" fmla="*/ 95250 w 247650"/>
              <a:gd name="connsiteY2" fmla="*/ 0 h 229029"/>
              <a:gd name="connsiteX3" fmla="*/ 38100 w 247650"/>
              <a:gd name="connsiteY3" fmla="*/ 9525 h 229029"/>
              <a:gd name="connsiteX4" fmla="*/ 19050 w 247650"/>
              <a:gd name="connsiteY4" fmla="*/ 38100 h 229029"/>
              <a:gd name="connsiteX5" fmla="*/ 0 w 247650"/>
              <a:gd name="connsiteY5" fmla="*/ 95250 h 229029"/>
              <a:gd name="connsiteX6" fmla="*/ 38100 w 247650"/>
              <a:gd name="connsiteY6" fmla="*/ 219075 h 229029"/>
              <a:gd name="connsiteX7" fmla="*/ 66675 w 247650"/>
              <a:gd name="connsiteY7" fmla="*/ 228600 h 229029"/>
              <a:gd name="connsiteX8" fmla="*/ 228600 w 247650"/>
              <a:gd name="connsiteY8" fmla="*/ 200025 h 229029"/>
              <a:gd name="connsiteX9" fmla="*/ 247650 w 247650"/>
              <a:gd name="connsiteY9" fmla="*/ 171450 h 229029"/>
              <a:gd name="connsiteX10" fmla="*/ 238125 w 247650"/>
              <a:gd name="connsiteY10" fmla="*/ 95250 h 229029"/>
              <a:gd name="connsiteX11" fmla="*/ 180975 w 247650"/>
              <a:gd name="connsiteY11" fmla="*/ 19050 h 22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 h="229029">
                <a:moveTo>
                  <a:pt x="180975" y="19050"/>
                </a:moveTo>
                <a:cubicBezTo>
                  <a:pt x="163513" y="4763"/>
                  <a:pt x="149154" y="13037"/>
                  <a:pt x="133350" y="9525"/>
                </a:cubicBezTo>
                <a:cubicBezTo>
                  <a:pt x="120571" y="6685"/>
                  <a:pt x="108341" y="0"/>
                  <a:pt x="95250" y="0"/>
                </a:cubicBezTo>
                <a:cubicBezTo>
                  <a:pt x="75937" y="0"/>
                  <a:pt x="57150" y="6350"/>
                  <a:pt x="38100" y="9525"/>
                </a:cubicBezTo>
                <a:cubicBezTo>
                  <a:pt x="31750" y="19050"/>
                  <a:pt x="23699" y="27639"/>
                  <a:pt x="19050" y="38100"/>
                </a:cubicBezTo>
                <a:cubicBezTo>
                  <a:pt x="10895" y="56450"/>
                  <a:pt x="0" y="95250"/>
                  <a:pt x="0" y="95250"/>
                </a:cubicBezTo>
                <a:cubicBezTo>
                  <a:pt x="7753" y="180534"/>
                  <a:pt x="-18737" y="190656"/>
                  <a:pt x="38100" y="219075"/>
                </a:cubicBezTo>
                <a:cubicBezTo>
                  <a:pt x="47080" y="223565"/>
                  <a:pt x="57150" y="225425"/>
                  <a:pt x="66675" y="228600"/>
                </a:cubicBezTo>
                <a:cubicBezTo>
                  <a:pt x="119698" y="224813"/>
                  <a:pt x="186514" y="242111"/>
                  <a:pt x="228600" y="200025"/>
                </a:cubicBezTo>
                <a:cubicBezTo>
                  <a:pt x="236695" y="191930"/>
                  <a:pt x="241300" y="180975"/>
                  <a:pt x="247650" y="171450"/>
                </a:cubicBezTo>
                <a:cubicBezTo>
                  <a:pt x="244475" y="146050"/>
                  <a:pt x="246734" y="119356"/>
                  <a:pt x="238125" y="95250"/>
                </a:cubicBezTo>
                <a:cubicBezTo>
                  <a:pt x="219848" y="44073"/>
                  <a:pt x="198437" y="33337"/>
                  <a:pt x="180975" y="19050"/>
                </a:cubicBezTo>
                <a:close/>
              </a:path>
            </a:pathLst>
          </a:custGeom>
          <a:noFill/>
          <a:ln w="349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Frihandsfigur 27"/>
          <p:cNvSpPr/>
          <p:nvPr/>
        </p:nvSpPr>
        <p:spPr>
          <a:xfrm>
            <a:off x="6047245" y="1540201"/>
            <a:ext cx="247650" cy="229029"/>
          </a:xfrm>
          <a:custGeom>
            <a:avLst/>
            <a:gdLst>
              <a:gd name="connsiteX0" fmla="*/ 180975 w 247650"/>
              <a:gd name="connsiteY0" fmla="*/ 19050 h 229029"/>
              <a:gd name="connsiteX1" fmla="*/ 133350 w 247650"/>
              <a:gd name="connsiteY1" fmla="*/ 9525 h 229029"/>
              <a:gd name="connsiteX2" fmla="*/ 95250 w 247650"/>
              <a:gd name="connsiteY2" fmla="*/ 0 h 229029"/>
              <a:gd name="connsiteX3" fmla="*/ 38100 w 247650"/>
              <a:gd name="connsiteY3" fmla="*/ 9525 h 229029"/>
              <a:gd name="connsiteX4" fmla="*/ 19050 w 247650"/>
              <a:gd name="connsiteY4" fmla="*/ 38100 h 229029"/>
              <a:gd name="connsiteX5" fmla="*/ 0 w 247650"/>
              <a:gd name="connsiteY5" fmla="*/ 95250 h 229029"/>
              <a:gd name="connsiteX6" fmla="*/ 38100 w 247650"/>
              <a:gd name="connsiteY6" fmla="*/ 219075 h 229029"/>
              <a:gd name="connsiteX7" fmla="*/ 66675 w 247650"/>
              <a:gd name="connsiteY7" fmla="*/ 228600 h 229029"/>
              <a:gd name="connsiteX8" fmla="*/ 228600 w 247650"/>
              <a:gd name="connsiteY8" fmla="*/ 200025 h 229029"/>
              <a:gd name="connsiteX9" fmla="*/ 247650 w 247650"/>
              <a:gd name="connsiteY9" fmla="*/ 171450 h 229029"/>
              <a:gd name="connsiteX10" fmla="*/ 238125 w 247650"/>
              <a:gd name="connsiteY10" fmla="*/ 95250 h 229029"/>
              <a:gd name="connsiteX11" fmla="*/ 180975 w 247650"/>
              <a:gd name="connsiteY11" fmla="*/ 19050 h 22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 h="229029">
                <a:moveTo>
                  <a:pt x="180975" y="19050"/>
                </a:moveTo>
                <a:cubicBezTo>
                  <a:pt x="163513" y="4763"/>
                  <a:pt x="149154" y="13037"/>
                  <a:pt x="133350" y="9525"/>
                </a:cubicBezTo>
                <a:cubicBezTo>
                  <a:pt x="120571" y="6685"/>
                  <a:pt x="108341" y="0"/>
                  <a:pt x="95250" y="0"/>
                </a:cubicBezTo>
                <a:cubicBezTo>
                  <a:pt x="75937" y="0"/>
                  <a:pt x="57150" y="6350"/>
                  <a:pt x="38100" y="9525"/>
                </a:cubicBezTo>
                <a:cubicBezTo>
                  <a:pt x="31750" y="19050"/>
                  <a:pt x="23699" y="27639"/>
                  <a:pt x="19050" y="38100"/>
                </a:cubicBezTo>
                <a:cubicBezTo>
                  <a:pt x="10895" y="56450"/>
                  <a:pt x="0" y="95250"/>
                  <a:pt x="0" y="95250"/>
                </a:cubicBezTo>
                <a:cubicBezTo>
                  <a:pt x="7753" y="180534"/>
                  <a:pt x="-18737" y="190656"/>
                  <a:pt x="38100" y="219075"/>
                </a:cubicBezTo>
                <a:cubicBezTo>
                  <a:pt x="47080" y="223565"/>
                  <a:pt x="57150" y="225425"/>
                  <a:pt x="66675" y="228600"/>
                </a:cubicBezTo>
                <a:cubicBezTo>
                  <a:pt x="119698" y="224813"/>
                  <a:pt x="186514" y="242111"/>
                  <a:pt x="228600" y="200025"/>
                </a:cubicBezTo>
                <a:cubicBezTo>
                  <a:pt x="236695" y="191930"/>
                  <a:pt x="241300" y="180975"/>
                  <a:pt x="247650" y="171450"/>
                </a:cubicBezTo>
                <a:cubicBezTo>
                  <a:pt x="244475" y="146050"/>
                  <a:pt x="246734" y="119356"/>
                  <a:pt x="238125" y="95250"/>
                </a:cubicBezTo>
                <a:cubicBezTo>
                  <a:pt x="219848" y="44073"/>
                  <a:pt x="198437" y="33337"/>
                  <a:pt x="180975" y="19050"/>
                </a:cubicBezTo>
                <a:close/>
              </a:path>
            </a:pathLst>
          </a:custGeom>
          <a:noFill/>
          <a:ln w="349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Frihandsfigur 28"/>
          <p:cNvSpPr/>
          <p:nvPr/>
        </p:nvSpPr>
        <p:spPr>
          <a:xfrm>
            <a:off x="6010818" y="4156415"/>
            <a:ext cx="247650" cy="229029"/>
          </a:xfrm>
          <a:custGeom>
            <a:avLst/>
            <a:gdLst>
              <a:gd name="connsiteX0" fmla="*/ 180975 w 247650"/>
              <a:gd name="connsiteY0" fmla="*/ 19050 h 229029"/>
              <a:gd name="connsiteX1" fmla="*/ 133350 w 247650"/>
              <a:gd name="connsiteY1" fmla="*/ 9525 h 229029"/>
              <a:gd name="connsiteX2" fmla="*/ 95250 w 247650"/>
              <a:gd name="connsiteY2" fmla="*/ 0 h 229029"/>
              <a:gd name="connsiteX3" fmla="*/ 38100 w 247650"/>
              <a:gd name="connsiteY3" fmla="*/ 9525 h 229029"/>
              <a:gd name="connsiteX4" fmla="*/ 19050 w 247650"/>
              <a:gd name="connsiteY4" fmla="*/ 38100 h 229029"/>
              <a:gd name="connsiteX5" fmla="*/ 0 w 247650"/>
              <a:gd name="connsiteY5" fmla="*/ 95250 h 229029"/>
              <a:gd name="connsiteX6" fmla="*/ 38100 w 247650"/>
              <a:gd name="connsiteY6" fmla="*/ 219075 h 229029"/>
              <a:gd name="connsiteX7" fmla="*/ 66675 w 247650"/>
              <a:gd name="connsiteY7" fmla="*/ 228600 h 229029"/>
              <a:gd name="connsiteX8" fmla="*/ 228600 w 247650"/>
              <a:gd name="connsiteY8" fmla="*/ 200025 h 229029"/>
              <a:gd name="connsiteX9" fmla="*/ 247650 w 247650"/>
              <a:gd name="connsiteY9" fmla="*/ 171450 h 229029"/>
              <a:gd name="connsiteX10" fmla="*/ 238125 w 247650"/>
              <a:gd name="connsiteY10" fmla="*/ 95250 h 229029"/>
              <a:gd name="connsiteX11" fmla="*/ 180975 w 247650"/>
              <a:gd name="connsiteY11" fmla="*/ 19050 h 22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 h="229029">
                <a:moveTo>
                  <a:pt x="180975" y="19050"/>
                </a:moveTo>
                <a:cubicBezTo>
                  <a:pt x="163513" y="4763"/>
                  <a:pt x="149154" y="13037"/>
                  <a:pt x="133350" y="9525"/>
                </a:cubicBezTo>
                <a:cubicBezTo>
                  <a:pt x="120571" y="6685"/>
                  <a:pt x="108341" y="0"/>
                  <a:pt x="95250" y="0"/>
                </a:cubicBezTo>
                <a:cubicBezTo>
                  <a:pt x="75937" y="0"/>
                  <a:pt x="57150" y="6350"/>
                  <a:pt x="38100" y="9525"/>
                </a:cubicBezTo>
                <a:cubicBezTo>
                  <a:pt x="31750" y="19050"/>
                  <a:pt x="23699" y="27639"/>
                  <a:pt x="19050" y="38100"/>
                </a:cubicBezTo>
                <a:cubicBezTo>
                  <a:pt x="10895" y="56450"/>
                  <a:pt x="0" y="95250"/>
                  <a:pt x="0" y="95250"/>
                </a:cubicBezTo>
                <a:cubicBezTo>
                  <a:pt x="7753" y="180534"/>
                  <a:pt x="-18737" y="190656"/>
                  <a:pt x="38100" y="219075"/>
                </a:cubicBezTo>
                <a:cubicBezTo>
                  <a:pt x="47080" y="223565"/>
                  <a:pt x="57150" y="225425"/>
                  <a:pt x="66675" y="228600"/>
                </a:cubicBezTo>
                <a:cubicBezTo>
                  <a:pt x="119698" y="224813"/>
                  <a:pt x="186514" y="242111"/>
                  <a:pt x="228600" y="200025"/>
                </a:cubicBezTo>
                <a:cubicBezTo>
                  <a:pt x="236695" y="191930"/>
                  <a:pt x="241300" y="180975"/>
                  <a:pt x="247650" y="171450"/>
                </a:cubicBezTo>
                <a:cubicBezTo>
                  <a:pt x="244475" y="146050"/>
                  <a:pt x="246734" y="119356"/>
                  <a:pt x="238125" y="95250"/>
                </a:cubicBezTo>
                <a:cubicBezTo>
                  <a:pt x="219848" y="44073"/>
                  <a:pt x="198437" y="33337"/>
                  <a:pt x="180975" y="19050"/>
                </a:cubicBezTo>
                <a:close/>
              </a:path>
            </a:pathLst>
          </a:custGeom>
          <a:noFill/>
          <a:ln w="349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Höger 5"/>
          <p:cNvSpPr/>
          <p:nvPr/>
        </p:nvSpPr>
        <p:spPr>
          <a:xfrm flipH="1">
            <a:off x="6911182" y="3106984"/>
            <a:ext cx="794759" cy="479161"/>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526033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3"/>
          <a:srcRect l="-1" t="3270" r="42198" b="5985"/>
          <a:stretch/>
        </p:blipFill>
        <p:spPr>
          <a:xfrm>
            <a:off x="1374015" y="182880"/>
            <a:ext cx="5308139" cy="6246055"/>
          </a:xfrm>
          <a:prstGeom prst="rect">
            <a:avLst/>
          </a:prstGeom>
        </p:spPr>
      </p:pic>
    </p:spTree>
    <p:extLst>
      <p:ext uri="{BB962C8B-B14F-4D97-AF65-F5344CB8AC3E}">
        <p14:creationId xmlns:p14="http://schemas.microsoft.com/office/powerpoint/2010/main" val="30400664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4943" y="450638"/>
            <a:ext cx="3430188" cy="369332"/>
          </a:xfrm>
          <a:prstGeom prst="rect">
            <a:avLst/>
          </a:prstGeom>
          <a:noFill/>
        </p:spPr>
        <p:txBody>
          <a:bodyPr wrap="square" rtlCol="0">
            <a:spAutoFit/>
          </a:bodyPr>
          <a:lstStyle/>
          <a:p>
            <a:r>
              <a:rPr lang="en-US" dirty="0" err="1" smtClean="0">
                <a:latin typeface="Century Gothic"/>
                <a:cs typeface="Century Gothic"/>
              </a:rPr>
              <a:t>Naturvetenskapligt</a:t>
            </a:r>
            <a:r>
              <a:rPr lang="en-US" dirty="0" smtClean="0">
                <a:latin typeface="Century Gothic"/>
                <a:cs typeface="Century Gothic"/>
              </a:rPr>
              <a:t> </a:t>
            </a:r>
            <a:r>
              <a:rPr lang="en-US" dirty="0" err="1" smtClean="0">
                <a:latin typeface="Century Gothic"/>
                <a:cs typeface="Century Gothic"/>
              </a:rPr>
              <a:t>arbetssätt</a:t>
            </a:r>
            <a:endParaRPr lang="en-US" dirty="0">
              <a:latin typeface="Century Gothic"/>
              <a:cs typeface="Century Gothic"/>
            </a:endParaRPr>
          </a:p>
        </p:txBody>
      </p:sp>
      <p:sp>
        <p:nvSpPr>
          <p:cNvPr id="5" name="TextBox 4"/>
          <p:cNvSpPr txBox="1"/>
          <p:nvPr/>
        </p:nvSpPr>
        <p:spPr>
          <a:xfrm>
            <a:off x="5493073" y="1140256"/>
            <a:ext cx="3430188" cy="369332"/>
          </a:xfrm>
          <a:prstGeom prst="rect">
            <a:avLst/>
          </a:prstGeom>
          <a:noFill/>
        </p:spPr>
        <p:txBody>
          <a:bodyPr wrap="square" rtlCol="0">
            <a:spAutoFit/>
          </a:bodyPr>
          <a:lstStyle/>
          <a:p>
            <a:r>
              <a:rPr lang="en-US" dirty="0" smtClean="0">
                <a:latin typeface="Century Gothic"/>
                <a:cs typeface="Century Gothic"/>
              </a:rPr>
              <a:t>Habitat</a:t>
            </a:r>
            <a:endParaRPr lang="en-US" dirty="0">
              <a:latin typeface="Century Gothic"/>
              <a:cs typeface="Century Gothic"/>
            </a:endParaRPr>
          </a:p>
        </p:txBody>
      </p:sp>
      <p:sp>
        <p:nvSpPr>
          <p:cNvPr id="6" name="TextBox 5"/>
          <p:cNvSpPr txBox="1"/>
          <p:nvPr/>
        </p:nvSpPr>
        <p:spPr>
          <a:xfrm>
            <a:off x="4473129" y="456777"/>
            <a:ext cx="3430188" cy="369332"/>
          </a:xfrm>
          <a:prstGeom prst="rect">
            <a:avLst/>
          </a:prstGeom>
          <a:noFill/>
        </p:spPr>
        <p:txBody>
          <a:bodyPr wrap="square" rtlCol="0">
            <a:spAutoFit/>
          </a:bodyPr>
          <a:lstStyle/>
          <a:p>
            <a:r>
              <a:rPr lang="en-US" dirty="0" err="1" smtClean="0">
                <a:latin typeface="Century Gothic"/>
                <a:cs typeface="Century Gothic"/>
              </a:rPr>
              <a:t>Biotiska</a:t>
            </a:r>
            <a:r>
              <a:rPr lang="en-US" dirty="0" smtClean="0">
                <a:latin typeface="Century Gothic"/>
                <a:cs typeface="Century Gothic"/>
              </a:rPr>
              <a:t> </a:t>
            </a:r>
            <a:r>
              <a:rPr lang="en-US" dirty="0" err="1" smtClean="0">
                <a:latin typeface="Century Gothic"/>
                <a:cs typeface="Century Gothic"/>
              </a:rPr>
              <a:t>faktorer</a:t>
            </a:r>
            <a:endParaRPr lang="en-US" dirty="0">
              <a:latin typeface="Century Gothic"/>
              <a:cs typeface="Century Gothic"/>
            </a:endParaRPr>
          </a:p>
        </p:txBody>
      </p:sp>
      <p:sp>
        <p:nvSpPr>
          <p:cNvPr id="7" name="TextBox 6"/>
          <p:cNvSpPr txBox="1"/>
          <p:nvPr/>
        </p:nvSpPr>
        <p:spPr>
          <a:xfrm>
            <a:off x="5797873" y="1792434"/>
            <a:ext cx="3430188" cy="369332"/>
          </a:xfrm>
          <a:prstGeom prst="rect">
            <a:avLst/>
          </a:prstGeom>
          <a:noFill/>
        </p:spPr>
        <p:txBody>
          <a:bodyPr wrap="square" rtlCol="0">
            <a:spAutoFit/>
          </a:bodyPr>
          <a:lstStyle/>
          <a:p>
            <a:r>
              <a:rPr lang="en-US" dirty="0" err="1" smtClean="0">
                <a:latin typeface="Century Gothic"/>
                <a:cs typeface="Century Gothic"/>
              </a:rPr>
              <a:t>Ekologisk</a:t>
            </a:r>
            <a:r>
              <a:rPr lang="en-US" dirty="0" smtClean="0">
                <a:latin typeface="Century Gothic"/>
                <a:cs typeface="Century Gothic"/>
              </a:rPr>
              <a:t> </a:t>
            </a:r>
            <a:r>
              <a:rPr lang="en-US" dirty="0" err="1" smtClean="0">
                <a:latin typeface="Century Gothic"/>
                <a:cs typeface="Century Gothic"/>
              </a:rPr>
              <a:t>nich</a:t>
            </a:r>
            <a:endParaRPr lang="en-US" dirty="0">
              <a:latin typeface="Century Gothic"/>
              <a:cs typeface="Century Gothic"/>
            </a:endParaRPr>
          </a:p>
        </p:txBody>
      </p:sp>
      <p:sp>
        <p:nvSpPr>
          <p:cNvPr id="8" name="TextBox 7"/>
          <p:cNvSpPr txBox="1"/>
          <p:nvPr/>
        </p:nvSpPr>
        <p:spPr>
          <a:xfrm>
            <a:off x="1662539" y="1575744"/>
            <a:ext cx="3430188" cy="369332"/>
          </a:xfrm>
          <a:prstGeom prst="rect">
            <a:avLst/>
          </a:prstGeom>
          <a:noFill/>
        </p:spPr>
        <p:txBody>
          <a:bodyPr wrap="square" rtlCol="0">
            <a:spAutoFit/>
          </a:bodyPr>
          <a:lstStyle/>
          <a:p>
            <a:r>
              <a:rPr lang="en-US" dirty="0" err="1" smtClean="0">
                <a:latin typeface="Century Gothic"/>
                <a:cs typeface="Century Gothic"/>
              </a:rPr>
              <a:t>Ekologi</a:t>
            </a:r>
            <a:endParaRPr lang="en-US" dirty="0">
              <a:latin typeface="Century Gothic"/>
              <a:cs typeface="Century Gothic"/>
            </a:endParaRPr>
          </a:p>
        </p:txBody>
      </p:sp>
      <p:sp>
        <p:nvSpPr>
          <p:cNvPr id="9" name="TextBox 8"/>
          <p:cNvSpPr txBox="1"/>
          <p:nvPr/>
        </p:nvSpPr>
        <p:spPr>
          <a:xfrm>
            <a:off x="260951" y="1281378"/>
            <a:ext cx="3430188" cy="369332"/>
          </a:xfrm>
          <a:prstGeom prst="rect">
            <a:avLst/>
          </a:prstGeom>
          <a:noFill/>
        </p:spPr>
        <p:txBody>
          <a:bodyPr wrap="square" rtlCol="0">
            <a:spAutoFit/>
          </a:bodyPr>
          <a:lstStyle/>
          <a:p>
            <a:r>
              <a:rPr lang="en-US" dirty="0" err="1" smtClean="0">
                <a:latin typeface="Century Gothic"/>
                <a:cs typeface="Century Gothic"/>
              </a:rPr>
              <a:t>Fältstudie</a:t>
            </a:r>
            <a:endParaRPr lang="en-US" dirty="0">
              <a:latin typeface="Century Gothic"/>
              <a:cs typeface="Century Gothic"/>
            </a:endParaRPr>
          </a:p>
        </p:txBody>
      </p:sp>
      <p:cxnSp>
        <p:nvCxnSpPr>
          <p:cNvPr id="17" name="Straight Connector 16"/>
          <p:cNvCxnSpPr/>
          <p:nvPr/>
        </p:nvCxnSpPr>
        <p:spPr>
          <a:xfrm flipV="1">
            <a:off x="1617398" y="933579"/>
            <a:ext cx="3289072" cy="55689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3625578" y="2236246"/>
            <a:ext cx="2355540" cy="3517201"/>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4114054" y="1584912"/>
            <a:ext cx="1541413" cy="18997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3983793" y="933578"/>
            <a:ext cx="922677" cy="2171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4732790" y="911867"/>
            <a:ext cx="184535" cy="2551057"/>
          </a:xfrm>
          <a:prstGeom prst="line">
            <a:avLst/>
          </a:prstGeom>
        </p:spPr>
        <p:style>
          <a:lnRef idx="2">
            <a:schemeClr val="accent1"/>
          </a:lnRef>
          <a:fillRef idx="0">
            <a:schemeClr val="accent1"/>
          </a:fillRef>
          <a:effectRef idx="1">
            <a:schemeClr val="accent1"/>
          </a:effectRef>
          <a:fontRef idx="minor">
            <a:schemeClr val="tx1"/>
          </a:fontRef>
        </p:style>
      </p:cxnSp>
      <p:sp>
        <p:nvSpPr>
          <p:cNvPr id="26" name="Down Arrow 25"/>
          <p:cNvSpPr/>
          <p:nvPr/>
        </p:nvSpPr>
        <p:spPr>
          <a:xfrm>
            <a:off x="2696760" y="907104"/>
            <a:ext cx="325650" cy="148721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Down Arrow 26"/>
          <p:cNvSpPr/>
          <p:nvPr/>
        </p:nvSpPr>
        <p:spPr>
          <a:xfrm rot="20221319">
            <a:off x="1087626" y="1660626"/>
            <a:ext cx="325650" cy="205201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Down Arrow 27"/>
          <p:cNvSpPr/>
          <p:nvPr/>
        </p:nvSpPr>
        <p:spPr>
          <a:xfrm>
            <a:off x="2063315" y="1954844"/>
            <a:ext cx="325650" cy="65049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83468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a:graphicFrameLocks/>
          </p:cNvGraphicFramePr>
          <p:nvPr>
            <p:extLst>
              <p:ext uri="{D42A27DB-BD31-4B8C-83A1-F6EECF244321}">
                <p14:modId xmlns:p14="http://schemas.microsoft.com/office/powerpoint/2010/main" val="615583707"/>
              </p:ext>
            </p:extLst>
          </p:nvPr>
        </p:nvGraphicFramePr>
        <p:xfrm>
          <a:off x="1578287" y="1228458"/>
          <a:ext cx="6599798" cy="579052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ruta 2"/>
          <p:cNvSpPr txBox="1"/>
          <p:nvPr/>
        </p:nvSpPr>
        <p:spPr>
          <a:xfrm>
            <a:off x="1812022" y="380326"/>
            <a:ext cx="5025006" cy="400110"/>
          </a:xfrm>
          <a:prstGeom prst="rect">
            <a:avLst/>
          </a:prstGeom>
          <a:noFill/>
        </p:spPr>
        <p:txBody>
          <a:bodyPr wrap="square" rtlCol="0">
            <a:spAutoFit/>
          </a:bodyPr>
          <a:lstStyle/>
          <a:p>
            <a:r>
              <a:rPr lang="sv-SE" sz="2000" dirty="0" smtClean="0">
                <a:latin typeface="Century Gothic" panose="020B0502020202020204" pitchFamily="34" charset="0"/>
              </a:rPr>
              <a:t>Eleven kan förstå och följa instruktioner</a:t>
            </a:r>
            <a:endParaRPr lang="sv-SE" sz="2000" dirty="0">
              <a:latin typeface="Century Gothic" panose="020B0502020202020204" pitchFamily="34" charset="0"/>
            </a:endParaRPr>
          </a:p>
        </p:txBody>
      </p:sp>
      <p:sp>
        <p:nvSpPr>
          <p:cNvPr id="4" name="textruta 3"/>
          <p:cNvSpPr txBox="1"/>
          <p:nvPr/>
        </p:nvSpPr>
        <p:spPr>
          <a:xfrm>
            <a:off x="2210017" y="2569852"/>
            <a:ext cx="2034812" cy="369332"/>
          </a:xfrm>
          <a:prstGeom prst="rect">
            <a:avLst/>
          </a:prstGeom>
          <a:solidFill>
            <a:schemeClr val="accent1">
              <a:lumMod val="75000"/>
            </a:schemeClr>
          </a:solidFill>
        </p:spPr>
        <p:txBody>
          <a:bodyPr wrap="square" rtlCol="0">
            <a:spAutoFit/>
          </a:bodyPr>
          <a:lstStyle/>
          <a:p>
            <a:r>
              <a:rPr lang="sv-SE" dirty="0" smtClean="0">
                <a:solidFill>
                  <a:schemeClr val="bg1"/>
                </a:solidFill>
                <a:latin typeface="Century Gothic" panose="020B0502020202020204" pitchFamily="34" charset="0"/>
              </a:rPr>
              <a:t>Teoretisk lektion</a:t>
            </a:r>
            <a:endParaRPr lang="sv-SE" dirty="0">
              <a:solidFill>
                <a:schemeClr val="bg1"/>
              </a:solidFill>
              <a:latin typeface="Century Gothic" panose="020B0502020202020204" pitchFamily="34" charset="0"/>
            </a:endParaRPr>
          </a:p>
        </p:txBody>
      </p:sp>
      <p:sp>
        <p:nvSpPr>
          <p:cNvPr id="5" name="textruta 4"/>
          <p:cNvSpPr txBox="1"/>
          <p:nvPr/>
        </p:nvSpPr>
        <p:spPr>
          <a:xfrm>
            <a:off x="4442470" y="1034559"/>
            <a:ext cx="3953772" cy="646331"/>
          </a:xfrm>
          <a:prstGeom prst="rect">
            <a:avLst/>
          </a:prstGeom>
          <a:solidFill>
            <a:schemeClr val="accent2"/>
          </a:solidFill>
        </p:spPr>
        <p:txBody>
          <a:bodyPr wrap="square" rtlCol="0">
            <a:spAutoFit/>
          </a:bodyPr>
          <a:lstStyle/>
          <a:p>
            <a:r>
              <a:rPr lang="sv-SE" dirty="0" smtClean="0">
                <a:solidFill>
                  <a:schemeClr val="bg1"/>
                </a:solidFill>
                <a:latin typeface="Century Gothic" panose="020B0502020202020204" pitchFamily="34" charset="0"/>
              </a:rPr>
              <a:t>Med </a:t>
            </a:r>
            <a:r>
              <a:rPr lang="sv-SE" dirty="0" err="1" smtClean="0">
                <a:solidFill>
                  <a:schemeClr val="bg1"/>
                </a:solidFill>
                <a:latin typeface="Century Gothic" panose="020B0502020202020204" pitchFamily="34" charset="0"/>
              </a:rPr>
              <a:t>utomhuspedagogiska</a:t>
            </a:r>
            <a:r>
              <a:rPr lang="sv-SE" dirty="0" smtClean="0">
                <a:solidFill>
                  <a:schemeClr val="bg1"/>
                </a:solidFill>
                <a:latin typeface="Century Gothic" panose="020B0502020202020204" pitchFamily="34" charset="0"/>
              </a:rPr>
              <a:t> och upplevelsebaserade metoder</a:t>
            </a:r>
            <a:endParaRPr lang="sv-SE"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4140292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a:graphicFrameLocks/>
          </p:cNvGraphicFramePr>
          <p:nvPr>
            <p:extLst>
              <p:ext uri="{D42A27DB-BD31-4B8C-83A1-F6EECF244321}">
                <p14:modId xmlns:p14="http://schemas.microsoft.com/office/powerpoint/2010/main" val="3380517608"/>
              </p:ext>
            </p:extLst>
          </p:nvPr>
        </p:nvGraphicFramePr>
        <p:xfrm>
          <a:off x="1056068" y="1572426"/>
          <a:ext cx="7637171" cy="539504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ruta 2"/>
          <p:cNvSpPr txBox="1"/>
          <p:nvPr/>
        </p:nvSpPr>
        <p:spPr>
          <a:xfrm>
            <a:off x="1615155" y="623607"/>
            <a:ext cx="6891282" cy="400110"/>
          </a:xfrm>
          <a:prstGeom prst="rect">
            <a:avLst/>
          </a:prstGeom>
          <a:noFill/>
        </p:spPr>
        <p:txBody>
          <a:bodyPr wrap="square" rtlCol="0">
            <a:spAutoFit/>
          </a:bodyPr>
          <a:lstStyle/>
          <a:p>
            <a:r>
              <a:rPr lang="sv-SE" sz="2000" dirty="0">
                <a:latin typeface="Century Gothic" panose="020B0502020202020204" pitchFamily="34" charset="0"/>
              </a:rPr>
              <a:t>Eleven kan förstå </a:t>
            </a:r>
            <a:r>
              <a:rPr lang="sv-SE" sz="2000" dirty="0" smtClean="0">
                <a:latin typeface="Century Gothic" panose="020B0502020202020204" pitchFamily="34" charset="0"/>
              </a:rPr>
              <a:t>och följa instruktioner - </a:t>
            </a:r>
            <a:r>
              <a:rPr lang="sv-SE" sz="2000" b="1" dirty="0" smtClean="0">
                <a:latin typeface="Century Gothic" panose="020B0502020202020204" pitchFamily="34" charset="0"/>
              </a:rPr>
              <a:t>nyanlända</a:t>
            </a:r>
            <a:endParaRPr lang="sv-SE" sz="2000" b="1" dirty="0">
              <a:latin typeface="Century Gothic" panose="020B0502020202020204" pitchFamily="34" charset="0"/>
            </a:endParaRPr>
          </a:p>
        </p:txBody>
      </p:sp>
      <p:sp>
        <p:nvSpPr>
          <p:cNvPr id="6" name="textruta 5"/>
          <p:cNvSpPr txBox="1"/>
          <p:nvPr/>
        </p:nvSpPr>
        <p:spPr>
          <a:xfrm>
            <a:off x="4894975" y="1328174"/>
            <a:ext cx="3953772" cy="646331"/>
          </a:xfrm>
          <a:prstGeom prst="rect">
            <a:avLst/>
          </a:prstGeom>
          <a:solidFill>
            <a:schemeClr val="accent2"/>
          </a:solidFill>
        </p:spPr>
        <p:txBody>
          <a:bodyPr wrap="square" rtlCol="0">
            <a:spAutoFit/>
          </a:bodyPr>
          <a:lstStyle/>
          <a:p>
            <a:r>
              <a:rPr lang="sv-SE" dirty="0" smtClean="0">
                <a:solidFill>
                  <a:schemeClr val="bg1"/>
                </a:solidFill>
                <a:latin typeface="Century Gothic" panose="020B0502020202020204" pitchFamily="34" charset="0"/>
              </a:rPr>
              <a:t>Med </a:t>
            </a:r>
            <a:r>
              <a:rPr lang="sv-SE" dirty="0" err="1" smtClean="0">
                <a:solidFill>
                  <a:schemeClr val="bg1"/>
                </a:solidFill>
                <a:latin typeface="Century Gothic" panose="020B0502020202020204" pitchFamily="34" charset="0"/>
              </a:rPr>
              <a:t>utomhuspedagogiska</a:t>
            </a:r>
            <a:r>
              <a:rPr lang="sv-SE" dirty="0" smtClean="0">
                <a:solidFill>
                  <a:schemeClr val="bg1"/>
                </a:solidFill>
                <a:latin typeface="Century Gothic" panose="020B0502020202020204" pitchFamily="34" charset="0"/>
              </a:rPr>
              <a:t> och upplevelsebaserade metoder</a:t>
            </a:r>
            <a:endParaRPr lang="sv-SE" dirty="0">
              <a:solidFill>
                <a:schemeClr val="bg1"/>
              </a:solidFill>
              <a:latin typeface="Century Gothic" panose="020B0502020202020204" pitchFamily="34" charset="0"/>
            </a:endParaRPr>
          </a:p>
        </p:txBody>
      </p:sp>
      <p:sp>
        <p:nvSpPr>
          <p:cNvPr id="7" name="textruta 6"/>
          <p:cNvSpPr txBox="1"/>
          <p:nvPr/>
        </p:nvSpPr>
        <p:spPr>
          <a:xfrm>
            <a:off x="2708103" y="3031247"/>
            <a:ext cx="2034812" cy="369332"/>
          </a:xfrm>
          <a:prstGeom prst="rect">
            <a:avLst/>
          </a:prstGeom>
          <a:solidFill>
            <a:schemeClr val="accent1">
              <a:lumMod val="75000"/>
            </a:schemeClr>
          </a:solidFill>
        </p:spPr>
        <p:txBody>
          <a:bodyPr wrap="square" rtlCol="0">
            <a:spAutoFit/>
          </a:bodyPr>
          <a:lstStyle/>
          <a:p>
            <a:r>
              <a:rPr lang="sv-SE" dirty="0" smtClean="0">
                <a:solidFill>
                  <a:schemeClr val="bg1"/>
                </a:solidFill>
                <a:latin typeface="Century Gothic" panose="020B0502020202020204" pitchFamily="34" charset="0"/>
              </a:rPr>
              <a:t>Teoretisk lektion</a:t>
            </a:r>
            <a:endParaRPr lang="sv-SE"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034066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a:graphicFrameLocks/>
          </p:cNvGraphicFramePr>
          <p:nvPr>
            <p:extLst>
              <p:ext uri="{D42A27DB-BD31-4B8C-83A1-F6EECF244321}">
                <p14:modId xmlns:p14="http://schemas.microsoft.com/office/powerpoint/2010/main" val="4072298394"/>
              </p:ext>
            </p:extLst>
          </p:nvPr>
        </p:nvGraphicFramePr>
        <p:xfrm>
          <a:off x="1392963" y="1128044"/>
          <a:ext cx="6888151" cy="589094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ruta 2"/>
          <p:cNvSpPr txBox="1"/>
          <p:nvPr/>
        </p:nvSpPr>
        <p:spPr>
          <a:xfrm>
            <a:off x="3099250" y="380326"/>
            <a:ext cx="3737778" cy="707886"/>
          </a:xfrm>
          <a:prstGeom prst="rect">
            <a:avLst/>
          </a:prstGeom>
          <a:noFill/>
        </p:spPr>
        <p:txBody>
          <a:bodyPr wrap="square" rtlCol="0">
            <a:spAutoFit/>
          </a:bodyPr>
          <a:lstStyle/>
          <a:p>
            <a:r>
              <a:rPr lang="sv-SE" sz="2000" dirty="0" smtClean="0">
                <a:latin typeface="Century Gothic" panose="020B0502020202020204" pitchFamily="34" charset="0"/>
              </a:rPr>
              <a:t>Elevens språkförståelse är tillräcklig för lärande</a:t>
            </a:r>
            <a:endParaRPr lang="sv-SE" sz="2000" dirty="0">
              <a:latin typeface="Century Gothic" panose="020B0502020202020204" pitchFamily="34" charset="0"/>
            </a:endParaRPr>
          </a:p>
        </p:txBody>
      </p:sp>
      <p:sp>
        <p:nvSpPr>
          <p:cNvPr id="4" name="textruta 3"/>
          <p:cNvSpPr txBox="1"/>
          <p:nvPr/>
        </p:nvSpPr>
        <p:spPr>
          <a:xfrm>
            <a:off x="4860142" y="1128044"/>
            <a:ext cx="3953772" cy="646331"/>
          </a:xfrm>
          <a:prstGeom prst="rect">
            <a:avLst/>
          </a:prstGeom>
          <a:solidFill>
            <a:schemeClr val="accent2"/>
          </a:solidFill>
        </p:spPr>
        <p:txBody>
          <a:bodyPr wrap="square" rtlCol="0">
            <a:spAutoFit/>
          </a:bodyPr>
          <a:lstStyle/>
          <a:p>
            <a:r>
              <a:rPr lang="sv-SE" dirty="0" smtClean="0">
                <a:solidFill>
                  <a:schemeClr val="bg1"/>
                </a:solidFill>
                <a:latin typeface="Century Gothic" panose="020B0502020202020204" pitchFamily="34" charset="0"/>
              </a:rPr>
              <a:t>Med </a:t>
            </a:r>
            <a:r>
              <a:rPr lang="sv-SE" dirty="0" err="1" smtClean="0">
                <a:solidFill>
                  <a:schemeClr val="bg1"/>
                </a:solidFill>
                <a:latin typeface="Century Gothic" panose="020B0502020202020204" pitchFamily="34" charset="0"/>
              </a:rPr>
              <a:t>utomhuspedagogiska</a:t>
            </a:r>
            <a:r>
              <a:rPr lang="sv-SE" dirty="0" smtClean="0">
                <a:solidFill>
                  <a:schemeClr val="bg1"/>
                </a:solidFill>
                <a:latin typeface="Century Gothic" panose="020B0502020202020204" pitchFamily="34" charset="0"/>
              </a:rPr>
              <a:t> och upplevelsebaserade metoder</a:t>
            </a:r>
            <a:endParaRPr lang="sv-SE" dirty="0">
              <a:solidFill>
                <a:schemeClr val="bg1"/>
              </a:solidFill>
              <a:latin typeface="Century Gothic" panose="020B0502020202020204" pitchFamily="34" charset="0"/>
            </a:endParaRPr>
          </a:p>
        </p:txBody>
      </p:sp>
      <p:sp>
        <p:nvSpPr>
          <p:cNvPr id="6" name="textruta 5"/>
          <p:cNvSpPr txBox="1"/>
          <p:nvPr/>
        </p:nvSpPr>
        <p:spPr>
          <a:xfrm>
            <a:off x="2081844" y="2438819"/>
            <a:ext cx="2034812" cy="369332"/>
          </a:xfrm>
          <a:prstGeom prst="rect">
            <a:avLst/>
          </a:prstGeom>
          <a:solidFill>
            <a:schemeClr val="accent1">
              <a:lumMod val="75000"/>
            </a:schemeClr>
          </a:solidFill>
        </p:spPr>
        <p:txBody>
          <a:bodyPr wrap="square" rtlCol="0">
            <a:spAutoFit/>
          </a:bodyPr>
          <a:lstStyle/>
          <a:p>
            <a:r>
              <a:rPr lang="sv-SE" dirty="0" smtClean="0">
                <a:solidFill>
                  <a:schemeClr val="bg1"/>
                </a:solidFill>
                <a:latin typeface="Century Gothic" panose="020B0502020202020204" pitchFamily="34" charset="0"/>
              </a:rPr>
              <a:t>Teoretisk lektion</a:t>
            </a:r>
            <a:endParaRPr lang="sv-SE"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61475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a:graphicFrameLocks/>
          </p:cNvGraphicFramePr>
          <p:nvPr>
            <p:extLst>
              <p:ext uri="{D42A27DB-BD31-4B8C-83A1-F6EECF244321}">
                <p14:modId xmlns:p14="http://schemas.microsoft.com/office/powerpoint/2010/main" val="1499167910"/>
              </p:ext>
            </p:extLst>
          </p:nvPr>
        </p:nvGraphicFramePr>
        <p:xfrm>
          <a:off x="1133341" y="1401510"/>
          <a:ext cx="7122017" cy="568187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ruta 2"/>
          <p:cNvSpPr txBox="1"/>
          <p:nvPr/>
        </p:nvSpPr>
        <p:spPr>
          <a:xfrm>
            <a:off x="2872746" y="531328"/>
            <a:ext cx="4408897" cy="707886"/>
          </a:xfrm>
          <a:prstGeom prst="rect">
            <a:avLst/>
          </a:prstGeom>
          <a:noFill/>
        </p:spPr>
        <p:txBody>
          <a:bodyPr wrap="square" rtlCol="0">
            <a:spAutoFit/>
          </a:bodyPr>
          <a:lstStyle/>
          <a:p>
            <a:r>
              <a:rPr lang="sv-SE" sz="2000" dirty="0" smtClean="0">
                <a:latin typeface="Century Gothic" panose="020B0502020202020204" pitchFamily="34" charset="0"/>
              </a:rPr>
              <a:t>Elevens språkförståelse är tillräcklig för lärande - </a:t>
            </a:r>
            <a:r>
              <a:rPr lang="sv-SE" sz="2000" b="1" dirty="0" smtClean="0">
                <a:latin typeface="Century Gothic" panose="020B0502020202020204" pitchFamily="34" charset="0"/>
              </a:rPr>
              <a:t>nyanlända</a:t>
            </a:r>
            <a:endParaRPr lang="sv-SE" sz="2000" b="1" dirty="0">
              <a:latin typeface="Century Gothic" panose="020B0502020202020204" pitchFamily="34" charset="0"/>
            </a:endParaRPr>
          </a:p>
        </p:txBody>
      </p:sp>
      <p:sp>
        <p:nvSpPr>
          <p:cNvPr id="4" name="textruta 3"/>
          <p:cNvSpPr txBox="1"/>
          <p:nvPr/>
        </p:nvSpPr>
        <p:spPr>
          <a:xfrm>
            <a:off x="4946491" y="1534236"/>
            <a:ext cx="3953772" cy="646331"/>
          </a:xfrm>
          <a:prstGeom prst="rect">
            <a:avLst/>
          </a:prstGeom>
          <a:solidFill>
            <a:schemeClr val="accent2"/>
          </a:solidFill>
        </p:spPr>
        <p:txBody>
          <a:bodyPr wrap="square" rtlCol="0">
            <a:spAutoFit/>
          </a:bodyPr>
          <a:lstStyle/>
          <a:p>
            <a:r>
              <a:rPr lang="sv-SE" dirty="0" smtClean="0">
                <a:solidFill>
                  <a:schemeClr val="bg1"/>
                </a:solidFill>
                <a:latin typeface="Century Gothic" panose="020B0502020202020204" pitchFamily="34" charset="0"/>
              </a:rPr>
              <a:t>Med </a:t>
            </a:r>
            <a:r>
              <a:rPr lang="sv-SE" dirty="0" err="1" smtClean="0">
                <a:solidFill>
                  <a:schemeClr val="bg1"/>
                </a:solidFill>
                <a:latin typeface="Century Gothic" panose="020B0502020202020204" pitchFamily="34" charset="0"/>
              </a:rPr>
              <a:t>utomhuspedagogiska</a:t>
            </a:r>
            <a:r>
              <a:rPr lang="sv-SE" dirty="0" smtClean="0">
                <a:solidFill>
                  <a:schemeClr val="bg1"/>
                </a:solidFill>
                <a:latin typeface="Century Gothic" panose="020B0502020202020204" pitchFamily="34" charset="0"/>
              </a:rPr>
              <a:t> och upplevelsebaserade metoder</a:t>
            </a:r>
            <a:endParaRPr lang="sv-SE" dirty="0">
              <a:solidFill>
                <a:schemeClr val="bg1"/>
              </a:solidFill>
              <a:latin typeface="Century Gothic" panose="020B0502020202020204" pitchFamily="34" charset="0"/>
            </a:endParaRPr>
          </a:p>
        </p:txBody>
      </p:sp>
      <p:sp>
        <p:nvSpPr>
          <p:cNvPr id="5" name="textruta 4"/>
          <p:cNvSpPr txBox="1"/>
          <p:nvPr/>
        </p:nvSpPr>
        <p:spPr>
          <a:xfrm>
            <a:off x="1961129" y="2477456"/>
            <a:ext cx="2034812" cy="369332"/>
          </a:xfrm>
          <a:prstGeom prst="rect">
            <a:avLst/>
          </a:prstGeom>
          <a:solidFill>
            <a:schemeClr val="accent1">
              <a:lumMod val="75000"/>
            </a:schemeClr>
          </a:solidFill>
        </p:spPr>
        <p:txBody>
          <a:bodyPr wrap="square" rtlCol="0">
            <a:spAutoFit/>
          </a:bodyPr>
          <a:lstStyle/>
          <a:p>
            <a:r>
              <a:rPr lang="sv-SE" dirty="0" smtClean="0">
                <a:solidFill>
                  <a:schemeClr val="bg1"/>
                </a:solidFill>
                <a:latin typeface="Century Gothic" panose="020B0502020202020204" pitchFamily="34" charset="0"/>
              </a:rPr>
              <a:t>Teoretisk lektion</a:t>
            </a:r>
            <a:endParaRPr lang="sv-SE"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292258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a:graphicFrameLocks/>
          </p:cNvGraphicFramePr>
          <p:nvPr>
            <p:extLst>
              <p:ext uri="{D42A27DB-BD31-4B8C-83A1-F6EECF244321}">
                <p14:modId xmlns:p14="http://schemas.microsoft.com/office/powerpoint/2010/main" val="3584666067"/>
              </p:ext>
            </p:extLst>
          </p:nvPr>
        </p:nvGraphicFramePr>
        <p:xfrm>
          <a:off x="1030310" y="2059970"/>
          <a:ext cx="7107085" cy="498298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ruta 2"/>
          <p:cNvSpPr txBox="1"/>
          <p:nvPr/>
        </p:nvSpPr>
        <p:spPr>
          <a:xfrm>
            <a:off x="3099250" y="380326"/>
            <a:ext cx="3737778" cy="707886"/>
          </a:xfrm>
          <a:prstGeom prst="rect">
            <a:avLst/>
          </a:prstGeom>
          <a:noFill/>
        </p:spPr>
        <p:txBody>
          <a:bodyPr wrap="square" rtlCol="0">
            <a:spAutoFit/>
          </a:bodyPr>
          <a:lstStyle/>
          <a:p>
            <a:r>
              <a:rPr lang="sv-SE" sz="2000" dirty="0" smtClean="0">
                <a:latin typeface="Century Gothic" panose="020B0502020202020204" pitchFamily="34" charset="0"/>
              </a:rPr>
              <a:t>Eleven kommunicerar och deltar i diskussioner</a:t>
            </a:r>
            <a:endParaRPr lang="sv-SE" sz="2000" dirty="0">
              <a:latin typeface="Century Gothic" panose="020B0502020202020204" pitchFamily="34" charset="0"/>
            </a:endParaRPr>
          </a:p>
        </p:txBody>
      </p:sp>
      <p:sp>
        <p:nvSpPr>
          <p:cNvPr id="4" name="textruta 3"/>
          <p:cNvSpPr txBox="1"/>
          <p:nvPr/>
        </p:nvSpPr>
        <p:spPr>
          <a:xfrm>
            <a:off x="4860142" y="1391239"/>
            <a:ext cx="3953772" cy="646331"/>
          </a:xfrm>
          <a:prstGeom prst="rect">
            <a:avLst/>
          </a:prstGeom>
          <a:solidFill>
            <a:schemeClr val="accent2"/>
          </a:solidFill>
        </p:spPr>
        <p:txBody>
          <a:bodyPr wrap="square" rtlCol="0">
            <a:spAutoFit/>
          </a:bodyPr>
          <a:lstStyle/>
          <a:p>
            <a:r>
              <a:rPr lang="sv-SE" dirty="0" smtClean="0">
                <a:solidFill>
                  <a:schemeClr val="bg1"/>
                </a:solidFill>
                <a:latin typeface="Century Gothic" panose="020B0502020202020204" pitchFamily="34" charset="0"/>
              </a:rPr>
              <a:t>Med </a:t>
            </a:r>
            <a:r>
              <a:rPr lang="sv-SE" dirty="0" err="1" smtClean="0">
                <a:solidFill>
                  <a:schemeClr val="bg1"/>
                </a:solidFill>
                <a:latin typeface="Century Gothic" panose="020B0502020202020204" pitchFamily="34" charset="0"/>
              </a:rPr>
              <a:t>utomhuspedagogiska</a:t>
            </a:r>
            <a:r>
              <a:rPr lang="sv-SE" dirty="0" smtClean="0">
                <a:solidFill>
                  <a:schemeClr val="bg1"/>
                </a:solidFill>
                <a:latin typeface="Century Gothic" panose="020B0502020202020204" pitchFamily="34" charset="0"/>
              </a:rPr>
              <a:t> och upplevelsebaserade metoder</a:t>
            </a:r>
            <a:endParaRPr lang="sv-SE" dirty="0">
              <a:solidFill>
                <a:schemeClr val="bg1"/>
              </a:solidFill>
              <a:latin typeface="Century Gothic" panose="020B0502020202020204" pitchFamily="34" charset="0"/>
            </a:endParaRPr>
          </a:p>
        </p:txBody>
      </p:sp>
      <p:sp>
        <p:nvSpPr>
          <p:cNvPr id="5" name="textruta 4"/>
          <p:cNvSpPr txBox="1"/>
          <p:nvPr/>
        </p:nvSpPr>
        <p:spPr>
          <a:xfrm>
            <a:off x="2081844" y="2503213"/>
            <a:ext cx="2034812" cy="369332"/>
          </a:xfrm>
          <a:prstGeom prst="rect">
            <a:avLst/>
          </a:prstGeom>
          <a:solidFill>
            <a:schemeClr val="accent1">
              <a:lumMod val="75000"/>
            </a:schemeClr>
          </a:solidFill>
        </p:spPr>
        <p:txBody>
          <a:bodyPr wrap="square" rtlCol="0">
            <a:spAutoFit/>
          </a:bodyPr>
          <a:lstStyle/>
          <a:p>
            <a:r>
              <a:rPr lang="sv-SE" dirty="0" smtClean="0">
                <a:solidFill>
                  <a:schemeClr val="bg1"/>
                </a:solidFill>
                <a:latin typeface="Century Gothic" panose="020B0502020202020204" pitchFamily="34" charset="0"/>
              </a:rPr>
              <a:t>Teoretisk lektion</a:t>
            </a:r>
            <a:endParaRPr lang="sv-SE"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6478044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a:graphicFrameLocks/>
          </p:cNvGraphicFramePr>
          <p:nvPr>
            <p:extLst>
              <p:ext uri="{D42A27DB-BD31-4B8C-83A1-F6EECF244321}">
                <p14:modId xmlns:p14="http://schemas.microsoft.com/office/powerpoint/2010/main" val="1133300328"/>
              </p:ext>
            </p:extLst>
          </p:nvPr>
        </p:nvGraphicFramePr>
        <p:xfrm>
          <a:off x="1577756" y="845014"/>
          <a:ext cx="6682811" cy="52471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940962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stretch>
            <a:fillRect/>
          </a:stretch>
        </p:blipFill>
        <p:spPr>
          <a:xfrm>
            <a:off x="864087" y="942535"/>
            <a:ext cx="7557796" cy="4571999"/>
          </a:xfrm>
          <a:prstGeom prst="rect">
            <a:avLst/>
          </a:prstGeom>
        </p:spPr>
      </p:pic>
    </p:spTree>
    <p:extLst>
      <p:ext uri="{BB962C8B-B14F-4D97-AF65-F5344CB8AC3E}">
        <p14:creationId xmlns:p14="http://schemas.microsoft.com/office/powerpoint/2010/main" val="2060382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stretch>
            <a:fillRect/>
          </a:stretch>
        </p:blipFill>
        <p:spPr>
          <a:xfrm>
            <a:off x="1139483" y="503347"/>
            <a:ext cx="6850966" cy="5863346"/>
          </a:xfrm>
          <a:prstGeom prst="rect">
            <a:avLst/>
          </a:prstGeom>
        </p:spPr>
      </p:pic>
    </p:spTree>
    <p:extLst>
      <p:ext uri="{BB962C8B-B14F-4D97-AF65-F5344CB8AC3E}">
        <p14:creationId xmlns:p14="http://schemas.microsoft.com/office/powerpoint/2010/main" val="2729027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stretch>
            <a:fillRect/>
          </a:stretch>
        </p:blipFill>
        <p:spPr>
          <a:xfrm>
            <a:off x="1013655" y="703385"/>
            <a:ext cx="7089335" cy="5500347"/>
          </a:xfrm>
          <a:prstGeom prst="rect">
            <a:avLst/>
          </a:prstGeom>
        </p:spPr>
      </p:pic>
    </p:spTree>
    <p:extLst>
      <p:ext uri="{BB962C8B-B14F-4D97-AF65-F5344CB8AC3E}">
        <p14:creationId xmlns:p14="http://schemas.microsoft.com/office/powerpoint/2010/main" val="21891293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195754" y="1266092"/>
            <a:ext cx="7315200" cy="2936060"/>
          </a:xfrm>
          <a:prstGeom prst="rect">
            <a:avLst/>
          </a:prstGeom>
        </p:spPr>
        <p:txBody>
          <a:bodyPr wrap="square">
            <a:spAutoFit/>
          </a:bodyPr>
          <a:lstStyle/>
          <a:p>
            <a:pPr>
              <a:lnSpc>
                <a:spcPct val="107000"/>
              </a:lnSpc>
              <a:spcBef>
                <a:spcPts val="600"/>
              </a:spcBef>
              <a:spcAft>
                <a:spcPts val="800"/>
              </a:spcAft>
            </a:pPr>
            <a:r>
              <a:rPr lang="sv-SE" i="1" dirty="0">
                <a:latin typeface="Garamond" panose="02020404030301010803" pitchFamily="18" charset="0"/>
                <a:ea typeface="Times New Roman" panose="02020603050405020304" pitchFamily="18" charset="0"/>
              </a:rPr>
              <a:t>Kille i 9A som varit i Sverige 1 år och 8 </a:t>
            </a:r>
            <a:r>
              <a:rPr lang="sv-SE" i="1" dirty="0" smtClean="0">
                <a:latin typeface="Garamond" panose="02020404030301010803" pitchFamily="18" charset="0"/>
                <a:ea typeface="Times New Roman" panose="02020603050405020304" pitchFamily="18" charset="0"/>
              </a:rPr>
              <a:t>månader uttrycker </a:t>
            </a:r>
            <a:r>
              <a:rPr lang="sv-SE" i="1" dirty="0">
                <a:latin typeface="Garamond" panose="02020404030301010803" pitchFamily="18" charset="0"/>
                <a:ea typeface="Times New Roman" panose="02020603050405020304" pitchFamily="18" charset="0"/>
              </a:rPr>
              <a:t>att det är mycket lättare att förstå och att han förstår mer när undervisningen sker med </a:t>
            </a:r>
            <a:r>
              <a:rPr lang="sv-SE" i="1" dirty="0" err="1">
                <a:latin typeface="Garamond" panose="02020404030301010803" pitchFamily="18" charset="0"/>
                <a:ea typeface="Times New Roman" panose="02020603050405020304" pitchFamily="18" charset="0"/>
              </a:rPr>
              <a:t>UPILs</a:t>
            </a:r>
            <a:r>
              <a:rPr lang="sv-SE" i="1" dirty="0">
                <a:latin typeface="Garamond" panose="02020404030301010803" pitchFamily="18" charset="0"/>
                <a:ea typeface="Times New Roman" panose="02020603050405020304" pitchFamily="18" charset="0"/>
              </a:rPr>
              <a:t> metoder. Han önskar att det ska vara mycket praktiskt när han börjar på gymnasiet. </a:t>
            </a:r>
            <a:endParaRPr lang="sv-SE" i="1" dirty="0" smtClean="0">
              <a:latin typeface="Garamond" panose="02020404030301010803" pitchFamily="18" charset="0"/>
              <a:ea typeface="Times New Roman" panose="02020603050405020304" pitchFamily="18" charset="0"/>
            </a:endParaRPr>
          </a:p>
          <a:p>
            <a:pPr>
              <a:lnSpc>
                <a:spcPct val="107000"/>
              </a:lnSpc>
              <a:spcBef>
                <a:spcPts val="600"/>
              </a:spcBef>
              <a:spcAft>
                <a:spcPts val="800"/>
              </a:spcAft>
            </a:pPr>
            <a:endParaRPr lang="sv-SE" sz="1600" i="1" dirty="0">
              <a:latin typeface="Garamond" panose="02020404030301010803" pitchFamily="18" charset="0"/>
              <a:ea typeface="Times New Roman" panose="02020603050405020304" pitchFamily="18" charset="0"/>
            </a:endParaRPr>
          </a:p>
          <a:p>
            <a:pPr>
              <a:lnSpc>
                <a:spcPct val="107000"/>
              </a:lnSpc>
              <a:spcBef>
                <a:spcPts val="600"/>
              </a:spcBef>
              <a:spcAft>
                <a:spcPts val="800"/>
              </a:spcAft>
            </a:pPr>
            <a:endParaRPr lang="sv-SE" sz="1600" dirty="0">
              <a:latin typeface="Times New Roman" panose="02020603050405020304" pitchFamily="18" charset="0"/>
              <a:ea typeface="Times New Roman" panose="02020603050405020304" pitchFamily="18" charset="0"/>
            </a:endParaRPr>
          </a:p>
          <a:p>
            <a:pPr>
              <a:lnSpc>
                <a:spcPct val="107000"/>
              </a:lnSpc>
              <a:spcBef>
                <a:spcPts val="600"/>
              </a:spcBef>
              <a:spcAft>
                <a:spcPts val="800"/>
              </a:spcAft>
            </a:pPr>
            <a:r>
              <a:rPr lang="sv-SE" i="1" dirty="0">
                <a:latin typeface="Garamond" panose="02020404030301010803" pitchFamily="18" charset="0"/>
                <a:ea typeface="Times New Roman" panose="02020603050405020304" pitchFamily="18" charset="0"/>
              </a:rPr>
              <a:t>En annan kille i 9A som varit i Sverige i 4-5 år tycker att undervisningsmetoden som vi använde under ljus-arbetet var ”fett bra!!!”.  Han tycker att han lär sig bättre när det är praktiskt och att undervisningen känns mer på riktigt.</a:t>
            </a:r>
            <a:endParaRPr lang="sv-SE"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42239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1513210" y="873940"/>
            <a:ext cx="6983427" cy="4524315"/>
          </a:xfrm>
          <a:prstGeom prst="rect">
            <a:avLst/>
          </a:prstGeom>
          <a:noFill/>
        </p:spPr>
        <p:txBody>
          <a:bodyPr wrap="square" rtlCol="0">
            <a:spAutoFit/>
          </a:bodyPr>
          <a:lstStyle/>
          <a:p>
            <a:pPr algn="ctr"/>
            <a:r>
              <a:rPr lang="sv-SE" sz="3600" b="1" dirty="0" smtClean="0">
                <a:solidFill>
                  <a:srgbClr val="FF0000"/>
                </a:solidFill>
                <a:latin typeface="Century Gothic"/>
                <a:cs typeface="Century Gothic"/>
              </a:rPr>
              <a:t>Mål</a:t>
            </a:r>
            <a:endParaRPr lang="sv-SE" sz="3600" b="1" dirty="0">
              <a:solidFill>
                <a:srgbClr val="FF0000"/>
              </a:solidFill>
              <a:latin typeface="Century Gothic"/>
              <a:cs typeface="Century Gothic"/>
            </a:endParaRPr>
          </a:p>
          <a:p>
            <a:endParaRPr lang="sv-SE" dirty="0" smtClean="0">
              <a:latin typeface="Century Gothic" panose="020B0502020202020204" pitchFamily="34" charset="0"/>
            </a:endParaRPr>
          </a:p>
          <a:p>
            <a:endParaRPr lang="sv-SE" dirty="0">
              <a:latin typeface="Century Gothic" panose="020B0502020202020204" pitchFamily="34" charset="0"/>
            </a:endParaRPr>
          </a:p>
          <a:p>
            <a:pPr marL="285750" indent="-285750">
              <a:buFont typeface="Arial" panose="020B0604020202020204" pitchFamily="34" charset="0"/>
              <a:buChar char="•"/>
            </a:pPr>
            <a:r>
              <a:rPr lang="sv-SE" dirty="0" smtClean="0">
                <a:latin typeface="Century Gothic" panose="020B0502020202020204" pitchFamily="34" charset="0"/>
              </a:rPr>
              <a:t>Fler elever godkända i NO</a:t>
            </a:r>
          </a:p>
          <a:p>
            <a:pPr marL="285750" indent="-285750">
              <a:buFont typeface="Arial" panose="020B0604020202020204" pitchFamily="34" charset="0"/>
              <a:buChar char="•"/>
            </a:pPr>
            <a:endParaRPr lang="sv-SE" dirty="0">
              <a:latin typeface="Century Gothic" panose="020B0502020202020204" pitchFamily="34" charset="0"/>
            </a:endParaRPr>
          </a:p>
          <a:p>
            <a:pPr marL="285750" indent="-285750">
              <a:buFont typeface="Arial" panose="020B0604020202020204" pitchFamily="34" charset="0"/>
              <a:buChar char="•"/>
            </a:pPr>
            <a:r>
              <a:rPr lang="sv-SE" dirty="0" smtClean="0">
                <a:latin typeface="Century Gothic" panose="020B0502020202020204" pitchFamily="34" charset="0"/>
              </a:rPr>
              <a:t>Förbättrad inlärnings- och koncentrationsförmåga</a:t>
            </a:r>
          </a:p>
          <a:p>
            <a:pPr marL="285750" indent="-285750">
              <a:buFont typeface="Arial" panose="020B0604020202020204" pitchFamily="34" charset="0"/>
              <a:buChar char="•"/>
            </a:pPr>
            <a:endParaRPr lang="sv-SE" dirty="0">
              <a:latin typeface="Century Gothic" panose="020B0502020202020204" pitchFamily="34" charset="0"/>
            </a:endParaRPr>
          </a:p>
          <a:p>
            <a:pPr marL="285750" indent="-285750">
              <a:buFont typeface="Arial" panose="020B0604020202020204" pitchFamily="34" charset="0"/>
              <a:buChar char="•"/>
            </a:pPr>
            <a:r>
              <a:rPr lang="sv-SE" dirty="0" smtClean="0">
                <a:latin typeface="Century Gothic" panose="020B0502020202020204" pitchFamily="34" charset="0"/>
              </a:rPr>
              <a:t>Fler behöriga till gymnasiet</a:t>
            </a:r>
          </a:p>
          <a:p>
            <a:pPr marL="285750" indent="-285750">
              <a:buFont typeface="Arial" panose="020B0604020202020204" pitchFamily="34" charset="0"/>
              <a:buChar char="•"/>
            </a:pPr>
            <a:endParaRPr lang="sv-SE" dirty="0">
              <a:latin typeface="Century Gothic" panose="020B0502020202020204" pitchFamily="34" charset="0"/>
            </a:endParaRPr>
          </a:p>
          <a:p>
            <a:pPr marL="285750" indent="-285750">
              <a:buFont typeface="Arial" panose="020B0604020202020204" pitchFamily="34" charset="0"/>
              <a:buChar char="•"/>
            </a:pPr>
            <a:r>
              <a:rPr lang="sv-SE" dirty="0" smtClean="0">
                <a:latin typeface="Century Gothic" panose="020B0502020202020204" pitchFamily="34" charset="0"/>
              </a:rPr>
              <a:t>Snabbare övergång till ordinarie klass för nyanlända</a:t>
            </a:r>
          </a:p>
          <a:p>
            <a:pPr marL="285750" indent="-285750">
              <a:buFont typeface="Arial" panose="020B0604020202020204" pitchFamily="34" charset="0"/>
              <a:buChar char="•"/>
            </a:pPr>
            <a:endParaRPr lang="sv-SE" dirty="0">
              <a:latin typeface="Century Gothic" panose="020B0502020202020204" pitchFamily="34" charset="0"/>
            </a:endParaRPr>
          </a:p>
          <a:p>
            <a:pPr marL="285750" indent="-285750">
              <a:buFont typeface="Arial" panose="020B0604020202020204" pitchFamily="34" charset="0"/>
              <a:buChar char="•"/>
            </a:pPr>
            <a:r>
              <a:rPr lang="sv-SE" dirty="0" smtClean="0">
                <a:latin typeface="Century Gothic" panose="020B0502020202020204" pitchFamily="34" charset="0"/>
              </a:rPr>
              <a:t>Minskad stress och ökad känsla av sammanhang</a:t>
            </a:r>
          </a:p>
          <a:p>
            <a:pPr marL="285750" indent="-285750">
              <a:buFont typeface="Arial" panose="020B0604020202020204" pitchFamily="34" charset="0"/>
              <a:buChar char="•"/>
            </a:pPr>
            <a:endParaRPr lang="sv-SE" dirty="0">
              <a:latin typeface="Century Gothic" panose="020B0502020202020204" pitchFamily="34" charset="0"/>
            </a:endParaRPr>
          </a:p>
          <a:p>
            <a:pPr marL="285750" indent="-285750">
              <a:buFont typeface="Arial" panose="020B0604020202020204" pitchFamily="34" charset="0"/>
              <a:buChar char="•"/>
            </a:pPr>
            <a:r>
              <a:rPr lang="sv-SE" dirty="0" smtClean="0">
                <a:latin typeface="Century Gothic" panose="020B0502020202020204" pitchFamily="34" charset="0"/>
              </a:rPr>
              <a:t>Ge lärare kunskap i utomhuspedagogiska och upplevelsebaserade undervisningsformer</a:t>
            </a:r>
          </a:p>
        </p:txBody>
      </p:sp>
    </p:spTree>
    <p:extLst>
      <p:ext uri="{BB962C8B-B14F-4D97-AF65-F5344CB8AC3E}">
        <p14:creationId xmlns:p14="http://schemas.microsoft.com/office/powerpoint/2010/main" val="37749498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814733" y="1913206"/>
            <a:ext cx="5676314" cy="1794337"/>
          </a:xfrm>
          <a:prstGeom prst="rect">
            <a:avLst/>
          </a:prstGeom>
        </p:spPr>
        <p:txBody>
          <a:bodyPr wrap="square">
            <a:spAutoFit/>
          </a:bodyPr>
          <a:lstStyle/>
          <a:p>
            <a:pPr algn="ctr">
              <a:lnSpc>
                <a:spcPct val="110000"/>
              </a:lnSpc>
              <a:spcBef>
                <a:spcPts val="600"/>
              </a:spcBef>
              <a:spcAft>
                <a:spcPts val="0"/>
              </a:spcAft>
            </a:pPr>
            <a:r>
              <a:rPr lang="sv-SE" sz="2400" i="1" dirty="0">
                <a:latin typeface="Garamond" panose="02020404030301010803" pitchFamily="18" charset="0"/>
                <a:ea typeface="Times New Roman" panose="02020603050405020304" pitchFamily="18" charset="0"/>
              </a:rPr>
              <a:t>Det var så roligt så jag till och med nästan glömde bort att jag frös!</a:t>
            </a:r>
            <a:endParaRPr lang="sv-SE" sz="2000" dirty="0">
              <a:latin typeface="Times New Roman" panose="02020603050405020304" pitchFamily="18" charset="0"/>
              <a:ea typeface="Times New Roman" panose="02020603050405020304" pitchFamily="18" charset="0"/>
            </a:endParaRPr>
          </a:p>
          <a:p>
            <a:pPr algn="ctr">
              <a:lnSpc>
                <a:spcPct val="110000"/>
              </a:lnSpc>
              <a:spcBef>
                <a:spcPts val="600"/>
              </a:spcBef>
              <a:spcAft>
                <a:spcPts val="0"/>
              </a:spcAft>
            </a:pPr>
            <a:r>
              <a:rPr lang="sv-SE" sz="2400" dirty="0">
                <a:latin typeface="Garamond" panose="02020404030301010803" pitchFamily="18" charset="0"/>
                <a:ea typeface="Times New Roman" panose="02020603050405020304" pitchFamily="18" charset="0"/>
              </a:rPr>
              <a:t>elev i åk 5 efter NO-lektion en regnig dag utomhus</a:t>
            </a:r>
            <a:endParaRPr lang="sv-SE"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37465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2461847" y="1899138"/>
            <a:ext cx="4881489" cy="1754326"/>
          </a:xfrm>
          <a:prstGeom prst="rect">
            <a:avLst/>
          </a:prstGeom>
          <a:noFill/>
        </p:spPr>
        <p:txBody>
          <a:bodyPr wrap="square" rtlCol="0">
            <a:spAutoFit/>
          </a:bodyPr>
          <a:lstStyle/>
          <a:p>
            <a:pPr algn="ctr"/>
            <a:r>
              <a:rPr lang="sv-SE" sz="3600" dirty="0" smtClean="0">
                <a:solidFill>
                  <a:srgbClr val="FF0000"/>
                </a:solidFill>
                <a:latin typeface="Arial" panose="020B0604020202020204" pitchFamily="34" charset="0"/>
                <a:cs typeface="Arial" panose="020B0604020202020204" pitchFamily="34" charset="0"/>
              </a:rPr>
              <a:t>Utmaningar</a:t>
            </a:r>
          </a:p>
          <a:p>
            <a:pPr marL="342900" indent="-342900">
              <a:buFont typeface="Arial" panose="020B0604020202020204" pitchFamily="34" charset="0"/>
              <a:buChar char="•"/>
            </a:pPr>
            <a:r>
              <a:rPr lang="sv-SE" sz="2400" dirty="0" smtClean="0">
                <a:latin typeface="Century Gothic" panose="020B0502020202020204" pitchFamily="34" charset="0"/>
              </a:rPr>
              <a:t>Pedagoger som slutar</a:t>
            </a:r>
          </a:p>
          <a:p>
            <a:pPr marL="342900" indent="-342900">
              <a:buFont typeface="Arial" panose="020B0604020202020204" pitchFamily="34" charset="0"/>
              <a:buChar char="•"/>
            </a:pPr>
            <a:r>
              <a:rPr lang="sv-SE" sz="2400" dirty="0" smtClean="0">
                <a:latin typeface="Century Gothic" panose="020B0502020202020204" pitchFamily="34" charset="0"/>
              </a:rPr>
              <a:t>Obehöriga pedagoger</a:t>
            </a:r>
          </a:p>
          <a:p>
            <a:pPr marL="342900" indent="-342900">
              <a:buFont typeface="Arial" panose="020B0604020202020204" pitchFamily="34" charset="0"/>
              <a:buChar char="•"/>
            </a:pPr>
            <a:r>
              <a:rPr lang="sv-SE" sz="2400" dirty="0" smtClean="0">
                <a:latin typeface="Century Gothic" panose="020B0502020202020204" pitchFamily="34" charset="0"/>
              </a:rPr>
              <a:t>Kort tid</a:t>
            </a:r>
            <a:endParaRPr lang="sv-SE" sz="2400" dirty="0">
              <a:latin typeface="Century Gothic" panose="020B0502020202020204" pitchFamily="34" charset="0"/>
            </a:endParaRPr>
          </a:p>
        </p:txBody>
      </p:sp>
    </p:spTree>
    <p:extLst>
      <p:ext uri="{BB962C8B-B14F-4D97-AF65-F5344CB8AC3E}">
        <p14:creationId xmlns:p14="http://schemas.microsoft.com/office/powerpoint/2010/main" val="37165613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3581082" y="744415"/>
            <a:ext cx="1773242" cy="830997"/>
          </a:xfrm>
          <a:prstGeom prst="rect">
            <a:avLst/>
          </a:prstGeom>
        </p:spPr>
        <p:txBody>
          <a:bodyPr wrap="none">
            <a:spAutoFit/>
          </a:bodyPr>
          <a:lstStyle/>
          <a:p>
            <a:r>
              <a:rPr lang="sv-SE" sz="4800" b="1" dirty="0" smtClean="0">
                <a:solidFill>
                  <a:srgbClr val="F18C00"/>
                </a:solidFill>
                <a:latin typeface="Century Gothic"/>
                <a:cs typeface="Century Gothic"/>
              </a:rPr>
              <a:t>Tack!</a:t>
            </a:r>
            <a:endParaRPr lang="sv-SE" sz="4800" dirty="0"/>
          </a:p>
        </p:txBody>
      </p:sp>
    </p:spTree>
    <p:extLst>
      <p:ext uri="{BB962C8B-B14F-4D97-AF65-F5344CB8AC3E}">
        <p14:creationId xmlns:p14="http://schemas.microsoft.com/office/powerpoint/2010/main" val="15254041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ruta 1"/>
          <p:cNvSpPr txBox="1"/>
          <p:nvPr/>
        </p:nvSpPr>
        <p:spPr>
          <a:xfrm>
            <a:off x="736979" y="904389"/>
            <a:ext cx="7942997" cy="5078313"/>
          </a:xfrm>
          <a:prstGeom prst="rect">
            <a:avLst/>
          </a:prstGeom>
          <a:noFill/>
        </p:spPr>
        <p:txBody>
          <a:bodyPr wrap="square" rtlCol="0">
            <a:spAutoFit/>
          </a:bodyPr>
          <a:lstStyle/>
          <a:p>
            <a:r>
              <a:rPr lang="sv-SE" dirty="0" smtClean="0">
                <a:latin typeface="Century Gothic" panose="020B0502020202020204" pitchFamily="34" charset="0"/>
              </a:rPr>
              <a:t>Vi började där förutsättningarna för samarbete fanns. Med de mest entusiastiska. </a:t>
            </a:r>
          </a:p>
          <a:p>
            <a:endParaRPr lang="sv-SE" dirty="0" smtClean="0">
              <a:latin typeface="Century Gothic" panose="020B0502020202020204" pitchFamily="34" charset="0"/>
            </a:endParaRPr>
          </a:p>
          <a:p>
            <a:r>
              <a:rPr lang="sv-SE" dirty="0">
                <a:latin typeface="Century Gothic" panose="020B0502020202020204" pitchFamily="34" charset="0"/>
              </a:rPr>
              <a:t>Arbetslag 4-6</a:t>
            </a:r>
          </a:p>
          <a:p>
            <a:endParaRPr lang="sv-SE" dirty="0" smtClean="0">
              <a:latin typeface="Century Gothic" panose="020B0502020202020204" pitchFamily="34" charset="0"/>
            </a:endParaRPr>
          </a:p>
          <a:p>
            <a:r>
              <a:rPr lang="sv-SE" dirty="0" smtClean="0">
                <a:latin typeface="Century Gothic" panose="020B0502020202020204" pitchFamily="34" charset="0"/>
              </a:rPr>
              <a:t>Initialt: </a:t>
            </a:r>
            <a:r>
              <a:rPr lang="sv-SE" dirty="0">
                <a:latin typeface="Century Gothic" panose="020B0502020202020204" pitchFamily="34" charset="0"/>
              </a:rPr>
              <a:t>2 lärare i </a:t>
            </a:r>
            <a:r>
              <a:rPr lang="sv-SE" dirty="0" smtClean="0">
                <a:latin typeface="Century Gothic" panose="020B0502020202020204" pitchFamily="34" charset="0"/>
              </a:rPr>
              <a:t>delaktiga </a:t>
            </a:r>
            <a:r>
              <a:rPr lang="sv-SE" dirty="0">
                <a:latin typeface="Century Gothic" panose="020B0502020202020204" pitchFamily="34" charset="0"/>
              </a:rPr>
              <a:t>arbetslaget </a:t>
            </a:r>
            <a:r>
              <a:rPr lang="sv-SE" dirty="0" smtClean="0">
                <a:latin typeface="Century Gothic" panose="020B0502020202020204" pitchFamily="34" charset="0"/>
              </a:rPr>
              <a:t>– </a:t>
            </a:r>
            <a:r>
              <a:rPr lang="sv-SE" dirty="0">
                <a:latin typeface="Century Gothic" panose="020B0502020202020204" pitchFamily="34" charset="0"/>
              </a:rPr>
              <a:t/>
            </a:r>
            <a:br>
              <a:rPr lang="sv-SE" dirty="0">
                <a:latin typeface="Century Gothic" panose="020B0502020202020204" pitchFamily="34" charset="0"/>
              </a:rPr>
            </a:br>
            <a:r>
              <a:rPr lang="sv-SE" dirty="0" smtClean="0">
                <a:latin typeface="Century Gothic" panose="020B0502020202020204" pitchFamily="34" charset="0"/>
              </a:rPr>
              <a:t>Nu: </a:t>
            </a:r>
            <a:r>
              <a:rPr lang="sv-SE" dirty="0">
                <a:latin typeface="Century Gothic" panose="020B0502020202020204" pitchFamily="34" charset="0"/>
              </a:rPr>
              <a:t>13 lärare – i princip hela </a:t>
            </a:r>
            <a:r>
              <a:rPr lang="sv-SE" dirty="0" smtClean="0">
                <a:latin typeface="Century Gothic" panose="020B0502020202020204" pitchFamily="34" charset="0"/>
              </a:rPr>
              <a:t>arbetslag 4-6 samt 2 lärare i arbetslag 7-9</a:t>
            </a:r>
          </a:p>
          <a:p>
            <a:endParaRPr lang="sv-SE" dirty="0" smtClean="0">
              <a:latin typeface="Century Gothic" panose="020B0502020202020204" pitchFamily="34" charset="0"/>
            </a:endParaRPr>
          </a:p>
          <a:p>
            <a:r>
              <a:rPr lang="sv-SE" dirty="0">
                <a:latin typeface="Century Gothic" panose="020B0502020202020204" pitchFamily="34" charset="0"/>
              </a:rPr>
              <a:t>4a och 4b - Hk </a:t>
            </a:r>
            <a:r>
              <a:rPr lang="sv-SE" dirty="0" err="1">
                <a:latin typeface="Century Gothic" panose="020B0502020202020204" pitchFamily="34" charset="0"/>
              </a:rPr>
              <a:t>Sv</a:t>
            </a:r>
            <a:r>
              <a:rPr lang="sv-SE" dirty="0">
                <a:latin typeface="Century Gothic" panose="020B0502020202020204" pitchFamily="34" charset="0"/>
              </a:rPr>
              <a:t> </a:t>
            </a:r>
            <a:r>
              <a:rPr lang="sv-SE" dirty="0" err="1">
                <a:latin typeface="Century Gothic" panose="020B0502020202020204" pitchFamily="34" charset="0"/>
              </a:rPr>
              <a:t>Tk</a:t>
            </a:r>
            <a:r>
              <a:rPr lang="sv-SE" dirty="0">
                <a:latin typeface="Century Gothic" panose="020B0502020202020204" pitchFamily="34" charset="0"/>
              </a:rPr>
              <a:t> </a:t>
            </a:r>
            <a:r>
              <a:rPr lang="sv-SE" dirty="0" err="1">
                <a:latin typeface="Century Gothic" panose="020B0502020202020204" pitchFamily="34" charset="0"/>
              </a:rPr>
              <a:t>Idh</a:t>
            </a:r>
            <a:endParaRPr lang="sv-SE" dirty="0">
              <a:latin typeface="Century Gothic" panose="020B0502020202020204" pitchFamily="34" charset="0"/>
            </a:endParaRPr>
          </a:p>
          <a:p>
            <a:r>
              <a:rPr lang="sv-SE" dirty="0">
                <a:latin typeface="Century Gothic" panose="020B0502020202020204" pitchFamily="34" charset="0"/>
              </a:rPr>
              <a:t>5a och 5b - NO Ma </a:t>
            </a:r>
            <a:r>
              <a:rPr lang="sv-SE" dirty="0" err="1">
                <a:latin typeface="Century Gothic" panose="020B0502020202020204" pitchFamily="34" charset="0"/>
              </a:rPr>
              <a:t>Tk</a:t>
            </a:r>
            <a:r>
              <a:rPr lang="sv-SE" dirty="0">
                <a:latin typeface="Century Gothic" panose="020B0502020202020204" pitchFamily="34" charset="0"/>
              </a:rPr>
              <a:t> </a:t>
            </a:r>
            <a:r>
              <a:rPr lang="sv-SE" dirty="0" err="1">
                <a:latin typeface="Century Gothic" panose="020B0502020202020204" pitchFamily="34" charset="0"/>
              </a:rPr>
              <a:t>Idh</a:t>
            </a:r>
            <a:endParaRPr lang="sv-SE" dirty="0">
              <a:latin typeface="Century Gothic" panose="020B0502020202020204" pitchFamily="34" charset="0"/>
            </a:endParaRPr>
          </a:p>
          <a:p>
            <a:r>
              <a:rPr lang="sv-SE" dirty="0">
                <a:latin typeface="Century Gothic" panose="020B0502020202020204" pitchFamily="34" charset="0"/>
              </a:rPr>
              <a:t>6a och 6b - </a:t>
            </a:r>
            <a:r>
              <a:rPr lang="sv-SE" dirty="0" err="1">
                <a:latin typeface="Century Gothic" panose="020B0502020202020204" pitchFamily="34" charset="0"/>
              </a:rPr>
              <a:t>Tk</a:t>
            </a:r>
            <a:r>
              <a:rPr lang="sv-SE" dirty="0">
                <a:latin typeface="Century Gothic" panose="020B0502020202020204" pitchFamily="34" charset="0"/>
              </a:rPr>
              <a:t> NO </a:t>
            </a:r>
            <a:r>
              <a:rPr lang="sv-SE" dirty="0" smtClean="0">
                <a:latin typeface="Century Gothic" panose="020B0502020202020204" pitchFamily="34" charset="0"/>
              </a:rPr>
              <a:t>Hk</a:t>
            </a:r>
          </a:p>
          <a:p>
            <a:r>
              <a:rPr lang="sv-SE" dirty="0" smtClean="0">
                <a:latin typeface="Century Gothic" panose="020B0502020202020204" pitchFamily="34" charset="0"/>
              </a:rPr>
              <a:t>9a och 9b - NO</a:t>
            </a:r>
          </a:p>
          <a:p>
            <a:endParaRPr lang="sv-SE" dirty="0">
              <a:latin typeface="Century Gothic" panose="020B0502020202020204" pitchFamily="34" charset="0"/>
            </a:endParaRPr>
          </a:p>
          <a:p>
            <a:endParaRPr lang="sv-SE" dirty="0">
              <a:latin typeface="Century Gothic" panose="020B0502020202020204" pitchFamily="34" charset="0"/>
            </a:endParaRPr>
          </a:p>
          <a:p>
            <a:r>
              <a:rPr lang="sv-SE" dirty="0" smtClean="0">
                <a:latin typeface="Century Gothic" panose="020B0502020202020204" pitchFamily="34" charset="0"/>
              </a:rPr>
              <a:t>Vi har arbetat för att vinna förtroende och bli en del av arbetslaget.</a:t>
            </a:r>
            <a:endParaRPr lang="sv-SE" dirty="0">
              <a:latin typeface="Century Gothic" panose="020B0502020202020204" pitchFamily="34" charset="0"/>
            </a:endParaRPr>
          </a:p>
          <a:p>
            <a:endParaRPr lang="sv-SE" dirty="0">
              <a:latin typeface="Century Gothic" panose="020B0502020202020204" pitchFamily="34" charset="0"/>
            </a:endParaRPr>
          </a:p>
          <a:p>
            <a:r>
              <a:rPr lang="sv-SE" dirty="0" smtClean="0">
                <a:latin typeface="Century Gothic" panose="020B0502020202020204" pitchFamily="34" charset="0"/>
              </a:rPr>
              <a:t>PLUS Teknik och NO högstadiet, åk 7-9</a:t>
            </a:r>
          </a:p>
          <a:p>
            <a:endParaRPr lang="sv-SE" dirty="0">
              <a:latin typeface="Century Gothic" panose="020B0502020202020204" pitchFamily="34" charset="0"/>
            </a:endParaRPr>
          </a:p>
        </p:txBody>
      </p:sp>
    </p:spTree>
    <p:extLst>
      <p:ext uri="{BB962C8B-B14F-4D97-AF65-F5344CB8AC3E}">
        <p14:creationId xmlns:p14="http://schemas.microsoft.com/office/powerpoint/2010/main" val="2687666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Samlingsplats</a:t>
            </a:r>
            <a:endParaRPr lang="sv-SE" dirty="0"/>
          </a:p>
        </p:txBody>
      </p:sp>
      <p:pic>
        <p:nvPicPr>
          <p:cNvPr id="4" name="Platshållare för innehåll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04144" y="1825625"/>
            <a:ext cx="7735712" cy="4351338"/>
          </a:xfrm>
        </p:spPr>
      </p:pic>
    </p:spTree>
    <p:extLst>
      <p:ext uri="{BB962C8B-B14F-4D97-AF65-F5344CB8AC3E}">
        <p14:creationId xmlns:p14="http://schemas.microsoft.com/office/powerpoint/2010/main" val="35284483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04144" y="269592"/>
            <a:ext cx="7886700" cy="1325563"/>
          </a:xfrm>
        </p:spPr>
        <p:txBody>
          <a:bodyPr/>
          <a:lstStyle/>
          <a:p>
            <a:endParaRPr lang="sv-SE" dirty="0"/>
          </a:p>
        </p:txBody>
      </p:sp>
      <p:pic>
        <p:nvPicPr>
          <p:cNvPr id="4" name="Platshållare för innehåll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582413"/>
            <a:ext cx="9144000" cy="5143500"/>
          </a:xfrm>
        </p:spPr>
      </p:pic>
    </p:spTree>
    <p:extLst>
      <p:ext uri="{BB962C8B-B14F-4D97-AF65-F5344CB8AC3E}">
        <p14:creationId xmlns:p14="http://schemas.microsoft.com/office/powerpoint/2010/main" val="7593171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Pedagogfortbildning</a:t>
            </a:r>
            <a:endParaRPr lang="sv-SE" dirty="0"/>
          </a:p>
        </p:txBody>
      </p:sp>
      <p:pic>
        <p:nvPicPr>
          <p:cNvPr id="5" name="Platshållare för innehåll 4"/>
          <p:cNvPicPr>
            <a:picLocks noGrp="1" noChangeAspect="1"/>
          </p:cNvPicPr>
          <p:nvPr>
            <p:ph sz="half" idx="1"/>
          </p:nvPr>
        </p:nvPicPr>
        <p:blipFill>
          <a:blip r:embed="rId3"/>
          <a:stretch>
            <a:fillRect/>
          </a:stretch>
        </p:blipFill>
        <p:spPr>
          <a:xfrm>
            <a:off x="286603" y="1690689"/>
            <a:ext cx="4512739" cy="2497049"/>
          </a:xfrm>
          <a:prstGeom prst="rect">
            <a:avLst/>
          </a:prstGeom>
        </p:spPr>
      </p:pic>
      <p:pic>
        <p:nvPicPr>
          <p:cNvPr id="6" name="Platshållare för innehåll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022375" y="3752358"/>
            <a:ext cx="3083541" cy="2983297"/>
          </a:xfrm>
        </p:spPr>
      </p:pic>
      <p:pic>
        <p:nvPicPr>
          <p:cNvPr id="7" name="Bildobjekt 6"/>
          <p:cNvPicPr>
            <a:picLocks noChangeAspect="1"/>
          </p:cNvPicPr>
          <p:nvPr/>
        </p:nvPicPr>
        <p:blipFill>
          <a:blip r:embed="rId5"/>
          <a:stretch>
            <a:fillRect/>
          </a:stretch>
        </p:blipFill>
        <p:spPr>
          <a:xfrm>
            <a:off x="976819" y="4290947"/>
            <a:ext cx="3822523" cy="2444708"/>
          </a:xfrm>
          <a:prstGeom prst="rect">
            <a:avLst/>
          </a:prstGeom>
        </p:spPr>
      </p:pic>
    </p:spTree>
    <p:extLst>
      <p:ext uri="{BB962C8B-B14F-4D97-AF65-F5344CB8AC3E}">
        <p14:creationId xmlns:p14="http://schemas.microsoft.com/office/powerpoint/2010/main" val="11605639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3180171" y="793020"/>
            <a:ext cx="3269182" cy="1107996"/>
          </a:xfrm>
          <a:prstGeom prst="rect">
            <a:avLst/>
          </a:prstGeom>
          <a:noFill/>
        </p:spPr>
        <p:txBody>
          <a:bodyPr wrap="square" rtlCol="0">
            <a:spAutoFit/>
          </a:bodyPr>
          <a:lstStyle/>
          <a:p>
            <a:r>
              <a:rPr lang="sv-SE" sz="4800" b="1" dirty="0" smtClean="0">
                <a:solidFill>
                  <a:srgbClr val="FF0000"/>
                </a:solidFill>
                <a:latin typeface="Chiller" panose="04020404031007020602" pitchFamily="82" charset="0"/>
                <a:cs typeface="Century Gothic"/>
              </a:rPr>
              <a:t>Skolutveckling</a:t>
            </a:r>
          </a:p>
          <a:p>
            <a:endParaRPr lang="sv-SE" dirty="0" smtClean="0">
              <a:latin typeface="Century Gothic" panose="020B0502020202020204" pitchFamily="34" charset="0"/>
            </a:endParaRPr>
          </a:p>
        </p:txBody>
      </p:sp>
      <p:sp>
        <p:nvSpPr>
          <p:cNvPr id="3" name="textruta 2"/>
          <p:cNvSpPr txBox="1"/>
          <p:nvPr/>
        </p:nvSpPr>
        <p:spPr>
          <a:xfrm>
            <a:off x="1515832" y="2624720"/>
            <a:ext cx="1664339" cy="1846659"/>
          </a:xfrm>
          <a:prstGeom prst="rect">
            <a:avLst/>
          </a:prstGeom>
          <a:noFill/>
        </p:spPr>
        <p:txBody>
          <a:bodyPr wrap="square" rtlCol="0">
            <a:spAutoFit/>
          </a:bodyPr>
          <a:lstStyle/>
          <a:p>
            <a:pPr algn="ctr"/>
            <a:r>
              <a:rPr lang="sv-SE" sz="4800" dirty="0">
                <a:latin typeface="Century Gothic" panose="020B0502020202020204" pitchFamily="34" charset="0"/>
              </a:rPr>
              <a:t>klass </a:t>
            </a:r>
            <a:r>
              <a:rPr lang="sv-SE" sz="4800" dirty="0" smtClean="0">
                <a:latin typeface="Century Gothic" panose="020B0502020202020204" pitchFamily="34" charset="0"/>
              </a:rPr>
              <a:t/>
            </a:r>
            <a:br>
              <a:rPr lang="sv-SE" sz="4800" dirty="0" smtClean="0">
                <a:latin typeface="Century Gothic" panose="020B0502020202020204" pitchFamily="34" charset="0"/>
              </a:rPr>
            </a:br>
            <a:r>
              <a:rPr lang="sv-SE" sz="4800" b="1" dirty="0" smtClean="0">
                <a:solidFill>
                  <a:schemeClr val="accent5">
                    <a:lumMod val="50000"/>
                  </a:schemeClr>
                </a:solidFill>
                <a:latin typeface="Century Gothic" panose="020B0502020202020204" pitchFamily="34" charset="0"/>
                <a:cs typeface="Century Gothic"/>
              </a:rPr>
              <a:t>9A</a:t>
            </a:r>
          </a:p>
          <a:p>
            <a:pPr algn="ctr"/>
            <a:endParaRPr lang="sv-SE" dirty="0" smtClean="0">
              <a:latin typeface="Century Gothic" panose="020B0502020202020204" pitchFamily="34" charset="0"/>
            </a:endParaRPr>
          </a:p>
        </p:txBody>
      </p:sp>
      <p:sp>
        <p:nvSpPr>
          <p:cNvPr id="5" name="Multiplicera 4"/>
          <p:cNvSpPr/>
          <p:nvPr/>
        </p:nvSpPr>
        <p:spPr>
          <a:xfrm>
            <a:off x="1312220" y="2383481"/>
            <a:ext cx="2071562" cy="1925904"/>
          </a:xfrm>
          <a:prstGeom prst="mathMultiply">
            <a:avLst>
              <a:gd name="adj1" fmla="val 671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p:cNvSpPr txBox="1"/>
          <p:nvPr/>
        </p:nvSpPr>
        <p:spPr>
          <a:xfrm>
            <a:off x="4377791" y="2440054"/>
            <a:ext cx="4563908" cy="1107996"/>
          </a:xfrm>
          <a:prstGeom prst="rect">
            <a:avLst/>
          </a:prstGeom>
          <a:noFill/>
        </p:spPr>
        <p:txBody>
          <a:bodyPr wrap="square" rtlCol="0">
            <a:spAutoFit/>
          </a:bodyPr>
          <a:lstStyle/>
          <a:p>
            <a:r>
              <a:rPr lang="sv-SE" sz="4800" b="1" dirty="0" smtClean="0">
                <a:solidFill>
                  <a:schemeClr val="accent5">
                    <a:lumMod val="50000"/>
                  </a:schemeClr>
                </a:solidFill>
                <a:latin typeface="Century Gothic" panose="020B0502020202020204" pitchFamily="34" charset="0"/>
                <a:cs typeface="Century Gothic"/>
              </a:rPr>
              <a:t>Handledning</a:t>
            </a:r>
          </a:p>
          <a:p>
            <a:endParaRPr lang="sv-SE" dirty="0" smtClean="0">
              <a:latin typeface="Century Gothic" panose="020B0502020202020204" pitchFamily="34" charset="0"/>
            </a:endParaRPr>
          </a:p>
        </p:txBody>
      </p:sp>
    </p:spTree>
    <p:extLst>
      <p:ext uri="{BB962C8B-B14F-4D97-AF65-F5344CB8AC3E}">
        <p14:creationId xmlns:p14="http://schemas.microsoft.com/office/powerpoint/2010/main" val="482620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Lst>
  </p:timing>
</p:sld>
</file>

<file path=ppt/theme/theme1.xml><?xml version="1.0" encoding="utf-8"?>
<a:theme xmlns:a="http://schemas.openxmlformats.org/drawingml/2006/main" name="Office-tema">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t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1231</TotalTime>
  <Words>1401</Words>
  <Application>Microsoft Office PowerPoint</Application>
  <PresentationFormat>Bildspel på skärmen (4:3)</PresentationFormat>
  <Paragraphs>245</Paragraphs>
  <Slides>42</Slides>
  <Notes>41</Notes>
  <HiddenSlides>1</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42</vt:i4>
      </vt:variant>
    </vt:vector>
  </HeadingPairs>
  <TitlesOfParts>
    <vt:vector size="51" baseType="lpstr">
      <vt:lpstr>Arial</vt:lpstr>
      <vt:lpstr>Bradley Hand ITC</vt:lpstr>
      <vt:lpstr>Calibri</vt:lpstr>
      <vt:lpstr>Calibri Light</vt:lpstr>
      <vt:lpstr>Century Gothic</vt:lpstr>
      <vt:lpstr>Chiller</vt:lpstr>
      <vt:lpstr>Garamond</vt:lpstr>
      <vt:lpstr>Times New Roman</vt:lpstr>
      <vt:lpstr>Office-tema</vt:lpstr>
      <vt:lpstr>PowerPoint-presentation</vt:lpstr>
      <vt:lpstr>PowerPoint-presentation</vt:lpstr>
      <vt:lpstr>PowerPoint-presentation</vt:lpstr>
      <vt:lpstr>PowerPoint-presentation</vt:lpstr>
      <vt:lpstr>PowerPoint-presentation</vt:lpstr>
      <vt:lpstr>Samlingsplats</vt:lpstr>
      <vt:lpstr>PowerPoint-presentation</vt:lpstr>
      <vt:lpstr>Pedagogfortbildning</vt:lpstr>
      <vt:lpstr>PowerPoint-presentation</vt:lpstr>
      <vt:lpstr>Klädförråd  </vt:lpstr>
      <vt:lpstr>Friluftsförråd</vt:lpstr>
      <vt:lpstr>PowerPoint-presentation</vt:lpstr>
      <vt:lpstr>Dokumentation</vt:lpstr>
      <vt:lpstr>NO - planetvandring</vt:lpstr>
      <vt:lpstr>PowerPoint-presentation</vt:lpstr>
      <vt:lpstr>PowerPoint-presentation</vt:lpstr>
      <vt:lpstr>Dokumentation</vt:lpstr>
      <vt:lpstr>Grammatikövningar med ITK</vt:lpstr>
      <vt:lpstr>PowerPoint-presentation</vt:lpstr>
      <vt:lpstr>Svenska - miljöbeskrivning</vt:lpstr>
      <vt:lpstr>Svenska – Ord och begrepp på alfabetsduken</vt:lpstr>
      <vt:lpstr>PowerPoint-presentation</vt:lpstr>
      <vt:lpstr>Matematik –  bråk-övningar</vt:lpstr>
      <vt:lpstr>Hemkunskap</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Örebro kommun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Niklas Jarl</dc:creator>
  <cp:lastModifiedBy>Magdalena Andersson</cp:lastModifiedBy>
  <cp:revision>101</cp:revision>
  <dcterms:created xsi:type="dcterms:W3CDTF">2017-04-05T14:35:47Z</dcterms:created>
  <dcterms:modified xsi:type="dcterms:W3CDTF">2018-05-03T13:56:58Z</dcterms:modified>
</cp:coreProperties>
</file>